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81" r:id="rId4"/>
    <p:sldId id="282" r:id="rId5"/>
    <p:sldId id="283" r:id="rId6"/>
    <p:sldId id="269" r:id="rId7"/>
    <p:sldId id="258" r:id="rId8"/>
    <p:sldId id="261" r:id="rId9"/>
    <p:sldId id="275" r:id="rId10"/>
    <p:sldId id="265" r:id="rId11"/>
    <p:sldId id="273" r:id="rId12"/>
    <p:sldId id="274" r:id="rId13"/>
    <p:sldId id="290" r:id="rId14"/>
    <p:sldId id="263" r:id="rId15"/>
    <p:sldId id="278" r:id="rId16"/>
    <p:sldId id="284" r:id="rId17"/>
    <p:sldId id="279" r:id="rId18"/>
    <p:sldId id="280" r:id="rId19"/>
    <p:sldId id="271" r:id="rId20"/>
    <p:sldId id="285" r:id="rId21"/>
    <p:sldId id="276" r:id="rId22"/>
    <p:sldId id="286" r:id="rId23"/>
    <p:sldId id="268" r:id="rId24"/>
    <p:sldId id="287" r:id="rId25"/>
    <p:sldId id="289" r:id="rId26"/>
    <p:sldId id="288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AC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0" autoAdjust="0"/>
    <p:restoredTop sz="93220" autoAdjust="0"/>
  </p:normalViewPr>
  <p:slideViewPr>
    <p:cSldViewPr>
      <p:cViewPr>
        <p:scale>
          <a:sx n="60" d="100"/>
          <a:sy n="60" d="100"/>
        </p:scale>
        <p:origin x="-318" y="-348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43"/>
  <c:chart>
    <c:title>
      <c:tx>
        <c:rich>
          <a:bodyPr/>
          <a:lstStyle/>
          <a:p>
            <a:pPr>
              <a:defRPr/>
            </a:pPr>
            <a:r>
              <a:rPr lang="uk-UA"/>
              <a:t>Что делать с бездомными животными?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Содержать в приюте</c:v>
                </c:pt>
                <c:pt idx="1">
                  <c:v>Стерилизовать</c:v>
                </c:pt>
                <c:pt idx="2">
                  <c:v>Отстреливать</c:v>
                </c:pt>
                <c:pt idx="3">
                  <c:v>Оставить в покое</c:v>
                </c:pt>
                <c:pt idx="4">
                  <c:v>Вывозить за город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0.45200000000000001</c:v>
                </c:pt>
                <c:pt idx="1">
                  <c:v>0.31000000000000011</c:v>
                </c:pt>
                <c:pt idx="2">
                  <c:v>0.23</c:v>
                </c:pt>
                <c:pt idx="3" formatCode="0.00%">
                  <c:v>3.5000000000000017E-2</c:v>
                </c:pt>
                <c:pt idx="4">
                  <c:v>3.0000000000000006E-2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Содержать в приюте</c:v>
                </c:pt>
                <c:pt idx="1">
                  <c:v>Стерилизовать</c:v>
                </c:pt>
                <c:pt idx="2">
                  <c:v>Отстреливать</c:v>
                </c:pt>
                <c:pt idx="3">
                  <c:v>Оставить в покое</c:v>
                </c:pt>
                <c:pt idx="4">
                  <c:v>Вывозить за город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Содержать в приюте</c:v>
                </c:pt>
                <c:pt idx="1">
                  <c:v>Стерилизовать</c:v>
                </c:pt>
                <c:pt idx="2">
                  <c:v>Отстреливать</c:v>
                </c:pt>
                <c:pt idx="3">
                  <c:v>Оставить в покое</c:v>
                </c:pt>
                <c:pt idx="4">
                  <c:v>Вывозить за город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overlap val="-25"/>
        <c:axId val="140203136"/>
        <c:axId val="140204672"/>
      </c:barChart>
      <c:catAx>
        <c:axId val="140203136"/>
        <c:scaling>
          <c:orientation val="minMax"/>
        </c:scaling>
        <c:axPos val="l"/>
        <c:majorTickMark val="none"/>
        <c:tickLblPos val="nextTo"/>
        <c:crossAx val="140204672"/>
        <c:crosses val="autoZero"/>
        <c:auto val="1"/>
        <c:lblAlgn val="ctr"/>
        <c:lblOffset val="100"/>
      </c:catAx>
      <c:valAx>
        <c:axId val="140204672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140203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ru-RU"/>
              <a:pPr/>
              <a:t>02.11.2013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ru-RU"/>
              <a:pPr/>
              <a:t>02.11.2013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413" y="1600200"/>
            <a:ext cx="11047412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9493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7782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4032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0647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5872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3606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3676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231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0961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3386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9684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animalshelpz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k.com/away.php?to=http://city-animals.org/node/543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I:\&#1060;&#1080;&#1083;&#1100;&#1084;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1;&#1077;&#1088;&#1072;\&#1069;&#1082;&#1086;&#1083;&#1086;&#1075;&#1080;&#1103;.%20&#1055;&#1088;&#1086;&#1077;&#1082;&#1090;\&#1060;&#1080;&#1083;&#1100;&#1084;_000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6124"/>
            <a:ext cx="9144000" cy="2667000"/>
          </a:xfrm>
        </p:spPr>
        <p:txBody>
          <a:bodyPr>
            <a:normAutofit/>
          </a:bodyPr>
          <a:lstStyle/>
          <a:p>
            <a:r>
              <a:rPr lang="uk-UA" sz="6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uk-UA" sz="6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934" y="357166"/>
            <a:ext cx="1100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Наиболее успешно проблемы, связанные с безнадзорными животными, решаются в промышленно развитых странах.</a:t>
            </a:r>
            <a:endParaRPr lang="uk-UA" sz="2400" dirty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34" y="1571612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Основной формой работы с безнадзорными собственническими и бездомными животными в западных странах является безвозвратный отлов (то есть изъятие из городской среды без последующего возвращения животных на место отлова) и помещение отловленных животных в приюты.</a:t>
            </a:r>
            <a:endParaRPr lang="uk-UA" b="1" dirty="0">
              <a:ln w="18415" cmpd="sng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Dog_in_animal_shelter_in_Washington,_I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8726" y="1428736"/>
            <a:ext cx="5578234" cy="453166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7382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496" y="42860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достигается введением сниженных сумм лицензионных или регистрационных сборов (налогов) с владельцев стерилизованных животных, массовыми просветительскими кампаниями </a:t>
            </a:r>
            <a:r>
              <a:rPr lang="ru-RU" sz="24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зоозащитников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проведением мероприятий по бесплатной стерилизации животных малоимущих владельцев.</a:t>
            </a:r>
            <a:endParaRPr lang="uk-UA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29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504" y="3571876"/>
            <a:ext cx="2714644" cy="2352691"/>
          </a:xfrm>
          <a:prstGeom prst="rect">
            <a:avLst/>
          </a:prstGeom>
        </p:spPr>
      </p:pic>
      <p:pic>
        <p:nvPicPr>
          <p:cNvPr id="7" name="Рисунок 6" descr="homeless-d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10" y="500042"/>
            <a:ext cx="4286250" cy="28575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285728"/>
          <a:ext cx="12188825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2" y="500042"/>
            <a:ext cx="10572824" cy="1143008"/>
          </a:xfrm>
        </p:spPr>
        <p:txBody>
          <a:bodyPr>
            <a:noAutofit/>
          </a:bodyPr>
          <a:lstStyle/>
          <a:p>
            <a:r>
              <a:rPr lang="ru-RU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Международный опыт регулирования   </a:t>
            </a:r>
            <a:br>
              <a:rPr lang="ru-RU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численности бездомных животных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b="1" spc="5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5124" y="1201607"/>
          <a:ext cx="10787138" cy="5013475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363301"/>
                <a:gridCol w="5387833"/>
                <a:gridCol w="1614402"/>
                <a:gridCol w="2421602"/>
              </a:tblGrid>
              <a:tr h="505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СТРАНЫ</a:t>
                      </a:r>
                      <a:endParaRPr lang="uk-UA" sz="18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39" marR="11739" marT="11739" marB="117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Методы регулирования</a:t>
                      </a:r>
                      <a:endParaRPr lang="uk-UA" sz="18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Срок передержки</a:t>
                      </a:r>
                      <a:endParaRPr lang="uk-UA" sz="18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Причины эвтаназии</a:t>
                      </a:r>
                      <a:endParaRPr lang="uk-UA" sz="18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09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Бельгия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безвозвратный </a:t>
                      </a:r>
                      <a:r>
                        <a:rPr lang="ru-RU" sz="1800" dirty="0"/>
                        <a:t>отлов для собак, в некоторых 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случаях </a:t>
                      </a:r>
                      <a:r>
                        <a:rPr lang="ru-RU" sz="1800" dirty="0"/>
                        <a:t>ОСВ – для кошек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  15 </a:t>
                      </a:r>
                      <a:r>
                        <a:rPr lang="ru-RU" sz="1800" dirty="0"/>
                        <a:t>суток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Заболевание</a:t>
                      </a:r>
                      <a:r>
                        <a:rPr lang="ru-RU" sz="1800" dirty="0"/>
                        <a:t>, 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серьезная </a:t>
                      </a:r>
                      <a:r>
                        <a:rPr lang="ru-RU" sz="1800" dirty="0"/>
                        <a:t>травма, </a:t>
                      </a:r>
                      <a:r>
                        <a:rPr lang="ru-RU" sz="1800" dirty="0" smtClean="0"/>
                        <a:t>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агрессия,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непристроенные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57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Германия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безвозвратный </a:t>
                      </a:r>
                      <a:r>
                        <a:rPr lang="ru-RU" sz="1800" dirty="0"/>
                        <a:t>отлов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  21 </a:t>
                      </a:r>
                      <a:r>
                        <a:rPr lang="ru-RU" sz="1800" dirty="0"/>
                        <a:t>день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Заболевание</a:t>
                      </a:r>
                      <a:r>
                        <a:rPr lang="ru-RU" sz="1800" dirty="0"/>
                        <a:t>, </a:t>
                      </a:r>
                      <a:endParaRPr lang="ru-RU" sz="18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серьезная </a:t>
                      </a:r>
                      <a:r>
                        <a:rPr lang="ru-RU" sz="1800" dirty="0"/>
                        <a:t>травма, 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агрессия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09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Великобритания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безвозвратный </a:t>
                      </a:r>
                      <a:r>
                        <a:rPr lang="ru-RU" sz="1800" dirty="0"/>
                        <a:t>отлов для собак, в некоторых </a:t>
                      </a:r>
                      <a:endParaRPr lang="ru-RU" sz="18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случаях </a:t>
                      </a:r>
                      <a:r>
                        <a:rPr lang="ru-RU" sz="1800" dirty="0"/>
                        <a:t>ОСВ – для кошек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   7 </a:t>
                      </a:r>
                      <a:r>
                        <a:rPr lang="ru-RU" sz="1800" dirty="0"/>
                        <a:t>дней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Заболевание</a:t>
                      </a:r>
                      <a:r>
                        <a:rPr lang="ru-RU" sz="1800" dirty="0"/>
                        <a:t>, </a:t>
                      </a:r>
                      <a:endParaRPr lang="ru-RU" sz="18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серьезная </a:t>
                      </a:r>
                      <a:r>
                        <a:rPr lang="ru-RU" sz="1800" dirty="0"/>
                        <a:t>травма, </a:t>
                      </a:r>
                      <a:endParaRPr lang="ru-RU" sz="18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агрессия,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непристроенные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1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США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безвозвратный </a:t>
                      </a:r>
                      <a:r>
                        <a:rPr lang="ru-RU" sz="1800" dirty="0"/>
                        <a:t>отлов для собак, в некоторых </a:t>
                      </a:r>
                      <a:endParaRPr lang="ru-RU" sz="18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случаях </a:t>
                      </a:r>
                      <a:r>
                        <a:rPr lang="ru-RU" sz="1800" dirty="0"/>
                        <a:t>ОСВ – для кошек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3-30 </a:t>
                      </a:r>
                      <a:r>
                        <a:rPr lang="ru-RU" sz="1800" dirty="0"/>
                        <a:t>суток (в </a:t>
                      </a:r>
                      <a:endParaRPr lang="ru-RU" sz="18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зависимости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 от </a:t>
                      </a:r>
                      <a:r>
                        <a:rPr lang="ru-RU" sz="1800" dirty="0"/>
                        <a:t>штата)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Заболевание</a:t>
                      </a:r>
                      <a:r>
                        <a:rPr lang="ru-RU" sz="1800" dirty="0"/>
                        <a:t>, </a:t>
                      </a:r>
                      <a:r>
                        <a:rPr lang="ru-RU" sz="1800" dirty="0" smtClean="0"/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серьезная </a:t>
                      </a:r>
                      <a:r>
                        <a:rPr lang="ru-RU" sz="1800" dirty="0"/>
                        <a:t>травма, </a:t>
                      </a:r>
                      <a:endParaRPr lang="ru-RU" sz="18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агрессия</a:t>
                      </a:r>
                      <a:r>
                        <a:rPr lang="ru-RU" sz="1800" dirty="0"/>
                        <a:t>; </a:t>
                      </a:r>
                      <a:br>
                        <a:rPr lang="ru-RU" sz="1800" dirty="0"/>
                      </a:b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непристроенные</a:t>
                      </a:r>
                      <a:r>
                        <a:rPr lang="ru-RU" sz="1800" dirty="0"/>
                        <a:t>.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0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Италия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безвозвратный </a:t>
                      </a:r>
                      <a:r>
                        <a:rPr lang="ru-RU" sz="1800" dirty="0"/>
                        <a:t>отлов и ОСВ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  60 </a:t>
                      </a:r>
                      <a:r>
                        <a:rPr lang="ru-RU" sz="1800" dirty="0"/>
                        <a:t>суток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Нет </a:t>
                      </a:r>
                      <a:r>
                        <a:rPr lang="ru-RU" sz="1800" dirty="0"/>
                        <a:t>данных</a:t>
                      </a: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01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810" y="1126886"/>
            <a:ext cx="113332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Собаки</a:t>
            </a:r>
            <a:r>
              <a:rPr lang="ru-RU" sz="20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. Регистрация собак - обязательная , налог - 52.6 Евро , регистрирующем орган – муниципалитет. Меры по регистрации НЕ уменьшают количество бездомных собак. Количество бездомных собак - 500000 ( ежегодно умерщвляется ) , постоянно. Происхождение собак: 15 % потерянные , 5 % безнадзорные владельческие , 70 % потомственно бездомные . Методы регулирования собак - отстрел ( потравы ) , проводится муниципалитетами . Приюты - 10: 30 % общественные , 70 % других форм собственности .</a:t>
            </a:r>
          </a:p>
          <a:p>
            <a:r>
              <a:rPr lang="ru-RU" sz="2000" i="1" u="sng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Кошки</a:t>
            </a:r>
            <a:r>
              <a:rPr lang="ru-RU" sz="2000" u="sng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Регистрация кошек – обязательная. Происхождение бездомных - 15 % потерянные , 5 % выброшенные , 5 % безнадзорные владельческие , 70 % потомственно бездомные . Методы регулирования кошек - умерщвление на месте ( отстрел , потравы , отлов с умерщвлением ) , проводимые муниципалитетами .</a:t>
            </a:r>
          </a:p>
          <a:p>
            <a:r>
              <a:rPr lang="ru-RU" sz="2000" i="1" u="sng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Эвтаназия</a:t>
            </a:r>
            <a:r>
              <a:rPr lang="ru-RU" sz="20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. Умерщвление бездомных животных - разрешено . Метод - отстрел , потравы , летальная инъекции ( барбитураты , сульфат магния , хлорид калия ) . Предварительные обездвиживание и </a:t>
            </a:r>
            <a:r>
              <a:rPr lang="ru-RU" sz="2000" dirty="0" err="1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седация</a:t>
            </a:r>
            <a:r>
              <a:rPr lang="ru-RU" sz="20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- не используется . Производится - работниками служб отловить , ветеринарами . Причины усыпление - все отловленные животные .</a:t>
            </a:r>
            <a:endParaRPr lang="uk-UA" sz="20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826" y="28572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в Украине.</a:t>
            </a:r>
            <a:endParaRPr lang="uk-UA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248" y="500042"/>
            <a:ext cx="107157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Конституции Украины существуют законы о регулировании отношений в сфере защиты животных, но в большинстве случаев они не выполняются. </a:t>
            </a:r>
            <a:endParaRPr lang="en-US" sz="24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308198" y="1714488"/>
            <a:ext cx="768988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IV</a:t>
            </a:r>
          </a:p>
          <a:p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ГОСУДАРСТВЕННОЕ РЕГУЛИРОВАНИЕ  </a:t>
            </a:r>
          </a:p>
          <a:p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ОТНОШЕНИЙ В СФЕРЕ ЗАЩИТЫ </a:t>
            </a:r>
          </a:p>
          <a:p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ЖИВОТНЫХ</a:t>
            </a:r>
          </a:p>
          <a:p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от жестокого обращения</a:t>
            </a:r>
          </a:p>
          <a:p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Статья 27,28. Государственная политика в сфере защиты животных от жестокого обращения.</a:t>
            </a:r>
            <a:endParaRPr 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116632"/>
            <a:ext cx="5579648" cy="8031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Проблема в </a:t>
            </a:r>
            <a:r>
              <a:rPr lang="uk-UA" dirty="0" err="1" smtClean="0"/>
              <a:t>Желтых</a:t>
            </a:r>
            <a:r>
              <a:rPr lang="uk-UA" dirty="0" smtClean="0"/>
              <a:t> Водах.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3812" y="1268760"/>
            <a:ext cx="619268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нашем городе существует общественная организация "</a:t>
            </a:r>
            <a:r>
              <a:rPr lang="ru-RU" sz="24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Усы-лапы-хвост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по решению проблем бездомных животных гуманными методами. Наша школа сотрудничает с данной организацией.</a:t>
            </a:r>
            <a:endParaRPr lang="ru-RU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qqtPE3Ae4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0636" y="692696"/>
            <a:ext cx="3537064" cy="530120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36562" y="3500438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Вы видите бездомное животное и хотите помочь - пишите об этом в группе!</a:t>
            </a:r>
            <a:b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Веб-сайт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hlinkClick r:id="rId3"/>
              </a:rPr>
              <a:t>http://vk.com/animalshelpzv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4"/>
              </a:rPr>
              <a:t>http://city-animals.org/node/5432</a:t>
            </a: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178" y="188640"/>
            <a:ext cx="9316580" cy="66859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Известные</a:t>
            </a:r>
            <a:r>
              <a:rPr lang="uk-UA" dirty="0" smtClean="0"/>
              <a:t> люди в </a:t>
            </a:r>
            <a:r>
              <a:rPr lang="uk-UA" dirty="0" err="1" smtClean="0"/>
              <a:t>защите</a:t>
            </a:r>
            <a:r>
              <a:rPr lang="uk-UA" dirty="0" smtClean="0"/>
              <a:t> </a:t>
            </a:r>
            <a:r>
              <a:rPr lang="uk-UA" dirty="0" err="1" smtClean="0"/>
              <a:t>бездомных</a:t>
            </a:r>
            <a:r>
              <a:rPr lang="uk-UA" dirty="0" smtClean="0"/>
              <a:t> </a:t>
            </a:r>
            <a:r>
              <a:rPr lang="uk-UA" dirty="0" err="1" smtClean="0"/>
              <a:t>животных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42484" y="1268760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Брижит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Бардо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1986 году открыла фонд для поддержки животных. Однажды она пожертвовала около 140 тыс.. долларов для стерилизации и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усыновления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около 30 тыс.. бездомных собак. </a:t>
            </a:r>
            <a:r>
              <a:rPr lang="ru-RU" sz="24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Брижит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собирается приютить всех ЭТИХ несчастных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себя в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специализированном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центре,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который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находится на территории ее владений.</a:t>
            </a:r>
            <a:endParaRPr lang="ru-RU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df9ef74285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08" y="1340768"/>
            <a:ext cx="5898528" cy="396044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8856" y="142852"/>
            <a:ext cx="9143538" cy="10668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dirty="0" smtClean="0">
                <a:solidFill>
                  <a:srgbClr val="A6B727"/>
                </a:solidFill>
                <a:latin typeface="Euphemia"/>
                <a:ea typeface="+mj-ea"/>
                <a:cs typeface="+mj-cs"/>
              </a:rPr>
              <a:t>Социологический опрос</a:t>
            </a:r>
            <a:endParaRPr lang="ru-RU" sz="4000" b="0" i="0" dirty="0">
              <a:solidFill>
                <a:srgbClr val="A6B727"/>
              </a:solidFill>
              <a:latin typeface="Euphemia"/>
              <a:ea typeface="+mj-ea"/>
              <a:cs typeface="+mj-cs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45474814"/>
              </p:ext>
            </p:extLst>
          </p:nvPr>
        </p:nvGraphicFramePr>
        <p:xfrm>
          <a:off x="1022313" y="1428736"/>
          <a:ext cx="10787139" cy="486764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95713"/>
                <a:gridCol w="3595713"/>
                <a:gridCol w="3595713"/>
              </a:tblGrid>
              <a:tr h="465541">
                <a:tc>
                  <a:txBody>
                    <a:bodyPr/>
                    <a:lstStyle/>
                    <a:p>
                      <a:endParaRPr lang="ru-RU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Да</a:t>
                      </a:r>
                      <a:endParaRPr lang="ru-RU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Нет</a:t>
                      </a:r>
                      <a:endParaRPr lang="ru-RU" sz="2000" noProof="0" dirty="0"/>
                    </a:p>
                  </a:txBody>
                  <a:tcPr anchor="ctr"/>
                </a:tc>
              </a:tr>
              <a:tr h="2085626">
                <a:tc>
                  <a:txBody>
                    <a:bodyPr/>
                    <a:lstStyle/>
                    <a:p>
                      <a:r>
                        <a:rPr lang="ru-RU" sz="2000" noProof="0" dirty="0" smtClean="0"/>
                        <a:t>Как вы считаете, соблюдается</a:t>
                      </a:r>
                      <a:r>
                        <a:rPr lang="ru-RU" sz="2000" baseline="0" noProof="0" dirty="0" smtClean="0"/>
                        <a:t> ли в нашей стране закон о защите животных от жестокого обращения?</a:t>
                      </a:r>
                      <a:endParaRPr lang="ru-RU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16</a:t>
                      </a:r>
                      <a:endParaRPr lang="ru-RU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34</a:t>
                      </a:r>
                      <a:endParaRPr lang="ru-RU" sz="2000" noProof="0" dirty="0"/>
                    </a:p>
                  </a:txBody>
                  <a:tcPr anchor="ctr"/>
                </a:tc>
              </a:tr>
              <a:tr h="724680">
                <a:tc>
                  <a:txBody>
                    <a:bodyPr/>
                    <a:lstStyle/>
                    <a:p>
                      <a:r>
                        <a:rPr lang="ru-RU" sz="2000" noProof="0" dirty="0" smtClean="0"/>
                        <a:t>Вы считаете, что причиной сложившейся проблемы</a:t>
                      </a:r>
                      <a:r>
                        <a:rPr lang="ru-RU" sz="2000" baseline="0" noProof="0" dirty="0" smtClean="0"/>
                        <a:t> является человек?</a:t>
                      </a:r>
                      <a:endParaRPr lang="ru-RU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32</a:t>
                      </a:r>
                      <a:endParaRPr lang="ru-RU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18</a:t>
                      </a:r>
                      <a:endParaRPr lang="ru-RU" sz="2000" noProof="0" dirty="0"/>
                    </a:p>
                  </a:txBody>
                  <a:tcPr anchor="ctr"/>
                </a:tc>
              </a:tr>
              <a:tr h="724680">
                <a:tc>
                  <a:txBody>
                    <a:bodyPr/>
                    <a:lstStyle/>
                    <a:p>
                      <a:r>
                        <a:rPr lang="ru-RU" sz="2000" noProof="0" dirty="0" smtClean="0"/>
                        <a:t>От Вас</a:t>
                      </a:r>
                      <a:r>
                        <a:rPr lang="ru-RU" sz="2000" baseline="0" noProof="0" dirty="0" smtClean="0"/>
                        <a:t> лично исходит какая-нибудь инициатива по поводу данной проблемы?</a:t>
                      </a:r>
                      <a:endParaRPr lang="ru-RU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11</a:t>
                      </a:r>
                      <a:endParaRPr lang="ru-RU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39</a:t>
                      </a:r>
                      <a:endParaRPr lang="ru-RU" sz="20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599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0660" y="428604"/>
            <a:ext cx="3642842" cy="604854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Анкетирование:</a:t>
            </a:r>
            <a:endParaRPr lang="uk-UA" b="1" spc="5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37024" y="1071546"/>
            <a:ext cx="8501122" cy="5357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1. Есть ли у вас домашнее животное?</a:t>
            </a:r>
            <a:b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2. Сколько времени ты уделяешь ему в день?</a:t>
            </a:r>
            <a:b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3. Все ли члены семьи ухаживают за домашними животными?</a:t>
            </a:r>
            <a:b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4. Существует ли проблема бездомных животных?</a:t>
            </a:r>
            <a:b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5. Какое чувство у вас вызывают бездомные животные?</a:t>
            </a:r>
            <a:b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6. Есть ли бездомные животные рядом с вашим домом?</a:t>
            </a:r>
            <a:b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7. Ваши предложения борьбы с бездомными животными?</a:t>
            </a:r>
            <a:endParaRPr lang="uk-UA" dirty="0" smtClean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uk-UA" sz="2000" dirty="0"/>
          </a:p>
        </p:txBody>
      </p:sp>
      <p:pic>
        <p:nvPicPr>
          <p:cNvPr id="5" name="Рисунок 4" descr="Dvornya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9" y="3357562"/>
            <a:ext cx="4293261" cy="292895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 descr="1362369531_5007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10" y="376572"/>
            <a:ext cx="3714776" cy="276667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14" y="1333496"/>
            <a:ext cx="9644130" cy="238116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Коммунальное заведение образования </a:t>
            </a:r>
            <a:b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средняя общеобразовательная школа № 12 с     </a:t>
            </a:r>
            <a:b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профильными классами г. Желтые Воды.</a:t>
            </a:r>
            <a:endParaRPr lang="uk-UA" sz="280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6628" y="2000240"/>
            <a:ext cx="9787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</a:t>
            </a:r>
            <a:r>
              <a:rPr lang="uk-UA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“Проблема</a:t>
            </a:r>
            <a:r>
              <a:rPr lang="uk-UA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br>
              <a:rPr lang="uk-UA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uk-UA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uk-UA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бездомных</a:t>
            </a:r>
            <a:r>
              <a:rPr lang="uk-UA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uk-UA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животных.”</a:t>
            </a:r>
            <a:endParaRPr lang="uk-UA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2577" y="4357694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Проект подготовили: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ученицы 11 класса </a:t>
            </a:r>
            <a:r>
              <a:rPr lang="ru-RU" sz="2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Жермель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София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 </a:t>
            </a:r>
            <a:r>
              <a:rPr lang="ru-RU" sz="2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Матях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Валерия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Руководитель проекта: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Учитель географии </a:t>
            </a:r>
          </a:p>
          <a:p>
            <a:pPr>
              <a:lnSpc>
                <a:spcPct val="90000"/>
              </a:lnSpc>
            </a:pPr>
            <a:r>
              <a:rPr lang="ru-RU" sz="2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Шматко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Людмила Борисовна</a:t>
            </a:r>
            <a:endParaRPr lang="ru-RU" sz="2000" dirty="0">
              <a:solidFill>
                <a:schemeClr val="bg1">
                  <a:lumMod val="8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876" y="71414"/>
            <a:ext cx="10358480" cy="747698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Решение проблемы безнадзорных животных:</a:t>
            </a:r>
            <a:endParaRPr lang="uk-UA" b="1" spc="5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810" y="1071546"/>
            <a:ext cx="3045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uk-UA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Стерилизация</a:t>
            </a:r>
            <a:endParaRPr lang="uk-UA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7R2RU9ltXU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916" y="931180"/>
            <a:ext cx="3929090" cy="535534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93686" y="2000240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Стерилизация бездомных животных в Украине используется в сочетании с вакцинацией для контроля численности бездомных животных и предотвращения распространения бешенства.</a:t>
            </a:r>
            <a:endParaRPr lang="uk-UA" sz="24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124" y="3571876"/>
            <a:ext cx="65008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Чипирование</a:t>
            </a:r>
            <a:endParaRPr lang="ru-RU" sz="2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err="1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Чипирование</a:t>
            </a:r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— то есть вживление животным микрочипа с информацией — является одной из современных мер учёта и контроля за животными, как домашними, так и бездомными.</a:t>
            </a:r>
            <a:endParaRPr lang="ru-RU" sz="24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5505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0" y="357166"/>
            <a:ext cx="4643470" cy="320399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 descr="CHipirovanie-kosh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544" y="714356"/>
            <a:ext cx="4928671" cy="546577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666048" y="1857364"/>
            <a:ext cx="4214842" cy="3511683"/>
          </a:xfrm>
        </p:spPr>
        <p:txBody>
          <a:bodyPr>
            <a:normAutofit/>
          </a:bodyPr>
          <a:lstStyle/>
          <a:p>
            <a:r>
              <a:rPr lang="ru-RU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Приюты.</a:t>
            </a:r>
          </a:p>
          <a:p>
            <a:endParaRPr lang="ru-RU" dirty="0" smtClean="0"/>
          </a:p>
          <a:p>
            <a:r>
              <a:rPr lang="ru-RU" sz="26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Если вы хотите завести домашнее животное, лучше всего берите его в приюте для бездомных животных.</a:t>
            </a:r>
          </a:p>
          <a:p>
            <a:endParaRPr lang="ru-RU" dirty="0"/>
          </a:p>
        </p:txBody>
      </p:sp>
      <p:pic>
        <p:nvPicPr>
          <p:cNvPr id="5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4755" y="1214422"/>
            <a:ext cx="5619789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2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190" y="1214422"/>
            <a:ext cx="86439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uk-UA" sz="2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14578" y="-24"/>
            <a:ext cx="873761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Вывод: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Мы призываем людей не быть чёрствыми, бездушными и неблагоразумными. Ведь каждый человек в нашем городе может помочь, не взирая на занятость, высокий статус или просто отсутствие денег. Иногда просто пачка гречки может оказаться "спасительной шлюпкой" для двоих, а то и троих бездомных котят, или щеночков. Мы взываем людей к милосердию! Не будьте такими эгоистичными. И помните: не всем в жизни повезло так,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как вам.</a:t>
            </a:r>
          </a:p>
        </p:txBody>
      </p:sp>
      <p:pic>
        <p:nvPicPr>
          <p:cNvPr id="5" name="Рисунок 4" descr="9OhEfxBFL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0" y="3303983"/>
            <a:ext cx="4071966" cy="30539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 descr="eeVyCFDFD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932" y="3286124"/>
            <a:ext cx="2986115" cy="306823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 descr="0gQ6lm73dU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668" y="3643314"/>
            <a:ext cx="2468562" cy="272159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 descr="8xP3n-SLqo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0" y="428604"/>
            <a:ext cx="1928826" cy="272304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Рисунок 10" descr="G9B_yQhCStQ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958" y="4071942"/>
            <a:ext cx="3314881" cy="22117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hAPP2WJPy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34" y="285728"/>
            <a:ext cx="3214710" cy="4286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 descr="-j4lB9UXO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86" y="2357430"/>
            <a:ext cx="3974461" cy="399651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 descr="k472gkXw2Ts.jpg"/>
          <p:cNvPicPr>
            <a:picLocks noChangeAspect="1"/>
          </p:cNvPicPr>
          <p:nvPr/>
        </p:nvPicPr>
        <p:blipFill>
          <a:blip r:embed="rId4"/>
          <a:srcRect t="20437" r="-2352"/>
          <a:stretch>
            <a:fillRect/>
          </a:stretch>
        </p:blipFill>
        <p:spPr>
          <a:xfrm>
            <a:off x="165058" y="3286124"/>
            <a:ext cx="2500330" cy="29202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 descr="o93DZ8XQ7g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571" y="2928934"/>
            <a:ext cx="2543254" cy="339100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 descr="jc2hSkZpZPM.jpg"/>
          <p:cNvPicPr>
            <a:picLocks noChangeAspect="1"/>
          </p:cNvPicPr>
          <p:nvPr/>
        </p:nvPicPr>
        <p:blipFill>
          <a:blip r:embed="rId6"/>
          <a:srcRect l="14648" t="11216"/>
          <a:stretch>
            <a:fillRect/>
          </a:stretch>
        </p:blipFill>
        <p:spPr>
          <a:xfrm>
            <a:off x="165058" y="357166"/>
            <a:ext cx="4291706" cy="28273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90" y="3862398"/>
            <a:ext cx="9143538" cy="10668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9600" dirty="0" smtClean="0"/>
              <a:t>     </a:t>
            </a:r>
            <a:r>
              <a:rPr lang="ru-RU" sz="96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Спасибо за    </a:t>
            </a:r>
            <a:br>
              <a:rPr lang="ru-RU" sz="96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96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внимание!</a:t>
            </a:r>
            <a:endParaRPr lang="uk-UA" sz="960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1" y="0"/>
            <a:ext cx="11572955" cy="285749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«Дискриминация живых существ исключительно для пользы своего вида является формой предрассудка.»</a:t>
            </a:r>
            <a:br>
              <a:rPr lang="ru-RU" sz="4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Питер </a:t>
            </a:r>
            <a:r>
              <a:rPr lang="ru-RU" sz="4400" dirty="0" err="1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Сингер</a:t>
            </a:r>
            <a:endParaRPr lang="uk-UA" sz="440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28" y="2285992"/>
            <a:ext cx="5929354" cy="394027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834" y="428604"/>
            <a:ext cx="4000495" cy="88105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Суть идеи:</a:t>
            </a:r>
            <a:endParaRPr lang="uk-UA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4" y="1214422"/>
            <a:ext cx="11309386" cy="192882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«Мы в ответе за тех, кого приручили!»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 причинять страданий собратьям нашим меньшим — наш первый долг перед ними. Но одного лишь этого недостаточно. У нас есть более высокая миссия — служить им всегда, когда бы им этого не потребовалось.</a:t>
            </a:r>
            <a:br>
              <a:rPr lang="ru-RU" sz="20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Франциск Ассизский, святой (1181-1226)</a:t>
            </a:r>
            <a:endParaRPr lang="uk-UA" sz="20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-_OX43bP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82" y="2500306"/>
            <a:ext cx="4199545" cy="36433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570" y="4214818"/>
            <a:ext cx="2786082" cy="1911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3620" y="457208"/>
            <a:ext cx="9143538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Одним из наиболее актуальных вопросов в Украине является проблема бездомных животных. Эта проблема с каждым годом становится более значимой.</a:t>
            </a:r>
          </a:p>
          <a:p>
            <a:pPr>
              <a:buFontTx/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 Мы попытаемся рассмотреть эту проблему на уровне нашего города и найти решение этой проблемы.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Qt6ldJtCW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0560" y="323891"/>
            <a:ext cx="2736827" cy="41052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280" y="2836065"/>
            <a:ext cx="4929222" cy="34504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058" y="2707893"/>
            <a:ext cx="4719068" cy="35786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230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272" y="0"/>
            <a:ext cx="4429123" cy="107157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Наша цель:</a:t>
            </a:r>
            <a:endParaRPr lang="ru-RU" b="1" spc="5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9438" y="1285860"/>
            <a:ext cx="10644262" cy="535782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 проблемы бездомных животных гуманными методами.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Их защита и борьба с жестоким обращением.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Создание необходимых условий для достойного сосуществования людей и животных.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Укрепление морально-этических норм и повышение культурного уровня личности в ее отношениях с окружающим миром.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00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8" y="928671"/>
            <a:ext cx="7737486" cy="1000131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</a:t>
            </a:r>
            <a:r>
              <a:rPr lang="ru-RU" sz="3600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Основные</a:t>
            </a:r>
          </a:p>
          <a:p>
            <a:r>
              <a:rPr lang="ru-RU" sz="3600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направления деятельности</a:t>
            </a:r>
            <a:r>
              <a:rPr lang="ru-RU" sz="4000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  <a:endParaRPr lang="ru-RU" sz="4000" spc="5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7934" y="2143116"/>
            <a:ext cx="5634079" cy="3876685"/>
          </a:xfrm>
        </p:spPr>
        <p:txBody>
          <a:bodyPr/>
          <a:lstStyle/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 конкретным животным - спасение, лечение, стерилизация, социализация и поиск новых хозяев.</a:t>
            </a:r>
          </a:p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Добровольчество.</a:t>
            </a:r>
          </a:p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Борьба с жестоким обращением с животными.</a:t>
            </a:r>
            <a:endParaRPr lang="ru-RU" dirty="0">
              <a:ln w="18415" cmpd="sng">
                <a:noFill/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4" y="571480"/>
            <a:ext cx="5348324" cy="19288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sz="4000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Ожидаемые   </a:t>
            </a:r>
          </a:p>
          <a:p>
            <a:r>
              <a:rPr lang="ru-RU" sz="4000" spc="5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результаты:</a:t>
            </a:r>
            <a:endParaRPr lang="ru-RU" sz="4000" spc="5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80230" y="2214554"/>
            <a:ext cx="5491200" cy="4286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Пробудить в людях сострадание к бездомным животным.</a:t>
            </a:r>
          </a:p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Вызвать желание сотрудничать с волонтерами, помогать решить данную проблему. 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14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6413" y="11430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4016" y="285728"/>
            <a:ext cx="61436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Социальная</a:t>
            </a:r>
            <a:r>
              <a:rPr lang="uk-UA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реклама</a:t>
            </a:r>
            <a:endParaRPr lang="uk-UA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79636" y="714356"/>
            <a:ext cx="10787138" cy="357166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Проблемы, связанные с бездомными (безнадзорными) собаками и кошками.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165454" y="1285860"/>
            <a:ext cx="6286544" cy="4286280"/>
          </a:xfrm>
        </p:spPr>
        <p:txBody>
          <a:bodyPr>
            <a:noAutofit/>
          </a:bodyPr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Бездомные (безнадзорные) животные часто имеют слабое здоровье и весьма неудовлетворительное качество жизни, что связано с недостатком ресурсов или заботы, необходимых, чтобы поддерживалась каждую из них "пяти свобод». Кроме того, они могут представлять существенную угрозу здоровью людей вследствие их роли переносчиков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заболеваний.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0560" y="1285860"/>
            <a:ext cx="2703060" cy="300039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_8TShokDl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10" y="1000108"/>
            <a:ext cx="2665388" cy="356628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7934" y="4714884"/>
            <a:ext cx="11287204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  Пять свобод </a:t>
            </a:r>
            <a:r>
              <a:rPr lang="ru-RU" dirty="0" smtClean="0"/>
              <a:t>- концепция, выработанная западным </a:t>
            </a:r>
            <a:r>
              <a:rPr lang="ru-RU" dirty="0" err="1" smtClean="0"/>
              <a:t>зоозащитных</a:t>
            </a:r>
            <a:r>
              <a:rPr lang="ru-RU" dirty="0" smtClean="0"/>
              <a:t> движением, исходя из принципа «благосостояния животных» (</a:t>
            </a:r>
            <a:r>
              <a:rPr lang="ru-RU" dirty="0" err="1" smtClean="0"/>
              <a:t>animal</a:t>
            </a:r>
            <a:r>
              <a:rPr lang="ru-RU" dirty="0" smtClean="0"/>
              <a:t> </a:t>
            </a:r>
            <a:r>
              <a:rPr lang="ru-RU" dirty="0" err="1" smtClean="0"/>
              <a:t>welfare</a:t>
            </a:r>
            <a:r>
              <a:rPr lang="ru-RU" dirty="0" smtClean="0"/>
              <a:t>). К ним относятся: 1) свобода от жажды и голода, 2) свобода от дискомфорта, 3) свобода от боли, травм и болезней, 4) свобода проявлять «нормальное поведение» или свобода естественного поведения, 5) свобода от страха и стресса (беспокойства ). Конечно, эта формулировка идеальных состояний, к которым нужно стремиться.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5275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98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F8EF69-DB93-4D96-9B2F-6FF634DE7E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TS102801098</Template>
  <TotalTime>0</TotalTime>
  <Words>1059</Words>
  <Application>Microsoft Office PowerPoint</Application>
  <PresentationFormat>Произвольный</PresentationFormat>
  <Paragraphs>128</Paragraphs>
  <Slides>25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TS102801098</vt:lpstr>
      <vt:lpstr> </vt:lpstr>
      <vt:lpstr>       Коммунальное заведение образования      средняя общеобразовательная школа № 12 с            профильными классами г. Желтые Воды.</vt:lpstr>
      <vt:lpstr>«Дискриминация живых существ исключительно для пользы своего вида является формой предрассудка.»                            Питер Сингер</vt:lpstr>
      <vt:lpstr>Суть идеи:</vt:lpstr>
      <vt:lpstr>Слайд 5</vt:lpstr>
      <vt:lpstr>Наша цель:</vt:lpstr>
      <vt:lpstr> </vt:lpstr>
      <vt:lpstr>Слайд 8</vt:lpstr>
      <vt:lpstr> Проблемы, связанные с бездомными (безнадзорными) собаками и кошками. </vt:lpstr>
      <vt:lpstr>Слайд 10</vt:lpstr>
      <vt:lpstr>Слайд 11</vt:lpstr>
      <vt:lpstr>Слайд 12</vt:lpstr>
      <vt:lpstr>     Международный опыт регулирования          численности бездомных животных </vt:lpstr>
      <vt:lpstr>Слайд 14</vt:lpstr>
      <vt:lpstr>Слайд 15</vt:lpstr>
      <vt:lpstr>Проблема в Желтых Водах.</vt:lpstr>
      <vt:lpstr>Известные люди в защите бездомных животных.</vt:lpstr>
      <vt:lpstr>Социологический опрос</vt:lpstr>
      <vt:lpstr>Анкетирование:</vt:lpstr>
      <vt:lpstr>Решение проблемы безнадзорных животных:</vt:lpstr>
      <vt:lpstr>Слайд 21</vt:lpstr>
      <vt:lpstr>Слайд 22</vt:lpstr>
      <vt:lpstr>Слайд 23</vt:lpstr>
      <vt:lpstr>Слайд 24</vt:lpstr>
      <vt:lpstr>     Спасибо за       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2013-10-31T17:12:56Z</dcterms:created>
  <dcterms:modified xsi:type="dcterms:W3CDTF">2013-11-02T09:27:18Z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