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2"/>
  </p:sldMasterIdLst>
  <p:notesMasterIdLst>
    <p:notesMasterId r:id="rId33"/>
  </p:notesMasterIdLst>
  <p:handoutMasterIdLst>
    <p:handoutMasterId r:id="rId34"/>
  </p:handoutMasterIdLst>
  <p:sldIdLst>
    <p:sldId id="256" r:id="rId3"/>
    <p:sldId id="257" r:id="rId4"/>
    <p:sldId id="275" r:id="rId5"/>
    <p:sldId id="266" r:id="rId6"/>
    <p:sldId id="276" r:id="rId7"/>
    <p:sldId id="277" r:id="rId8"/>
    <p:sldId id="278" r:id="rId9"/>
    <p:sldId id="279" r:id="rId10"/>
    <p:sldId id="280" r:id="rId11"/>
    <p:sldId id="283" r:id="rId12"/>
    <p:sldId id="288" r:id="rId13"/>
    <p:sldId id="284" r:id="rId14"/>
    <p:sldId id="285" r:id="rId15"/>
    <p:sldId id="286" r:id="rId16"/>
    <p:sldId id="287" r:id="rId17"/>
    <p:sldId id="289" r:id="rId18"/>
    <p:sldId id="290" r:id="rId19"/>
    <p:sldId id="295" r:id="rId20"/>
    <p:sldId id="296" r:id="rId21"/>
    <p:sldId id="291" r:id="rId22"/>
    <p:sldId id="297" r:id="rId23"/>
    <p:sldId id="298" r:id="rId24"/>
    <p:sldId id="299" r:id="rId25"/>
    <p:sldId id="292" r:id="rId26"/>
    <p:sldId id="300" r:id="rId27"/>
    <p:sldId id="301" r:id="rId28"/>
    <p:sldId id="293" r:id="rId29"/>
    <p:sldId id="302" r:id="rId30"/>
    <p:sldId id="294" r:id="rId31"/>
    <p:sldId id="303" r:id="rId32"/>
  </p:sldIdLst>
  <p:sldSz cx="12188825"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3792">
          <p15:clr>
            <a:srgbClr val="A4A3A4"/>
          </p15:clr>
        </p15:guide>
        <p15:guide id="3" orient="horz" pos="1152">
          <p15:clr>
            <a:srgbClr val="A4A3A4"/>
          </p15:clr>
        </p15:guide>
        <p15:guide id="4" orient="horz" pos="3168">
          <p15:clr>
            <a:srgbClr val="A4A3A4"/>
          </p15:clr>
        </p15:guide>
        <p15:guide id="5" pos="3839">
          <p15:clr>
            <a:srgbClr val="A4A3A4"/>
          </p15:clr>
        </p15:guide>
        <p15:guide id="6" pos="815">
          <p15:clr>
            <a:srgbClr val="A4A3A4"/>
          </p15:clr>
        </p15:guide>
        <p15:guide id="7" pos="6863">
          <p15:clr>
            <a:srgbClr val="A4A3A4"/>
          </p15:clr>
        </p15:guide>
        <p15:guide id="8" pos="959">
          <p15:clr>
            <a:srgbClr val="A4A3A4"/>
          </p15:clr>
        </p15:guide>
        <p15:guide id="9" pos="6719">
          <p15:clr>
            <a:srgbClr val="A4A3A4"/>
          </p15:clr>
        </p15:guide>
        <p15:guide id="10" pos="4991">
          <p15:clr>
            <a:srgbClr val="A4A3A4"/>
          </p15:clr>
        </p15:guide>
        <p15:guide id="11" pos="671">
          <p15:clr>
            <a:srgbClr val="A4A3A4"/>
          </p15:clr>
        </p15:guide>
        <p15:guide id="12" pos="7007">
          <p15:clr>
            <a:srgbClr val="A4A3A4"/>
          </p15:clr>
        </p15:guide>
        <p15:guide id="13" pos="3503">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63" autoAdjust="0"/>
  </p:normalViewPr>
  <p:slideViewPr>
    <p:cSldViewPr>
      <p:cViewPr>
        <p:scale>
          <a:sx n="66" d="100"/>
          <a:sy n="66" d="100"/>
        </p:scale>
        <p:origin x="-90" y="-150"/>
      </p:cViewPr>
      <p:guideLst>
        <p:guide orient="horz" pos="2160"/>
        <p:guide orient="horz" pos="3792"/>
        <p:guide orient="horz" pos="1152"/>
        <p:guide orient="horz" pos="3168"/>
        <p:guide pos="3839"/>
        <p:guide pos="815"/>
        <p:guide pos="6863"/>
        <p:guide pos="959"/>
        <p:guide pos="6719"/>
        <p:guide pos="4991"/>
        <p:guide pos="671"/>
        <p:guide pos="7007"/>
      </p:guideLst>
    </p:cSldViewPr>
  </p:slideViewPr>
  <p:notesTextViewPr>
    <p:cViewPr>
      <p:scale>
        <a:sx n="1" d="1"/>
        <a:sy n="1" d="1"/>
      </p:scale>
      <p:origin x="0" y="0"/>
    </p:cViewPr>
  </p:notesTextViewPr>
  <p:notesViewPr>
    <p:cSldViewPr>
      <p:cViewPr varScale="1">
        <p:scale>
          <a:sx n="80" d="100"/>
          <a:sy n="80" d="100"/>
        </p:scale>
        <p:origin x="1458" y="6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659ACC-BB8B-40BD-9C3D-7515A99833BA}" type="datetimeFigureOut">
              <a:rPr lang="ru-RU" smtClean="0"/>
              <a:pPr/>
              <a:t>29.11.2013</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2B09C-4EB4-4858-8C5D-928515EB5FA1}" type="slidenum">
              <a:rPr lang="ru-RU" smtClean="0"/>
              <a:pPr/>
              <a:t>‹#›</a:t>
            </a:fld>
            <a:endParaRPr lang="ru-RU" dirty="0"/>
          </a:p>
        </p:txBody>
      </p:sp>
    </p:spTree>
    <p:extLst>
      <p:ext uri="{BB962C8B-B14F-4D97-AF65-F5344CB8AC3E}">
        <p14:creationId xmlns=""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AB3F5D-6129-4745-AD27-E1F8E3F0C4BE}" type="datetimeFigureOut">
              <a:rPr lang="ru-RU" smtClean="0"/>
              <a:pPr/>
              <a:t>29.11.2013</a:t>
            </a:fld>
            <a:endParaRPr lang="ru-RU" dirty="0"/>
          </a:p>
        </p:txBody>
      </p:sp>
      <p:sp>
        <p:nvSpPr>
          <p:cNvPr id="4" name="Образ слайда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40D2E-0C1A-4418-8763-9BB732EB1D20}" type="slidenum">
              <a:rPr lang="ru-RU" smtClean="0"/>
              <a:pPr/>
              <a:t>‹#›</a:t>
            </a:fld>
            <a:endParaRPr lang="ru-RU" dirty="0"/>
          </a:p>
        </p:txBody>
      </p:sp>
    </p:spTree>
    <p:extLst>
      <p:ext uri="{BB962C8B-B14F-4D97-AF65-F5344CB8AC3E}">
        <p14:creationId xmlns=""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2</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16</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18</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19</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21</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22</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23</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25</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26</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28</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30</a:t>
            </a:fld>
            <a:endParaRPr lang="en-US" sz="1200" b="0" i="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5</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6</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7</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10</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11</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13</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14</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lgn="r" defTabSz="914400">
              <a:buNone/>
            </a:pPr>
            <a:fld id="{3A2CC701-D80A-463B-8415-A85485312088}" type="slidenum">
              <a:rPr lang="en-US" sz="1200" b="0" i="0">
                <a:latin typeface="Constantia"/>
                <a:ea typeface="+mn-ea"/>
                <a:cs typeface="+mn-cs"/>
              </a:rPr>
              <a:pPr algn="r" defTabSz="914400">
                <a:buNone/>
              </a:pPr>
              <a:t>15</a:t>
            </a:fld>
            <a:endParaRPr lang="en-US" sz="1200" b="0" i="0" dirty="0">
              <a:latin typeface="Constantia"/>
              <a:ea typeface="+mn-ea"/>
              <a:cs typeface="+mn-cs"/>
            </a:endParaRPr>
          </a:p>
        </p:txBody>
      </p:sp>
    </p:spTree>
    <p:extLst>
      <p:ext uri="{BB962C8B-B14F-4D97-AF65-F5344CB8AC3E}">
        <p14:creationId xmlns="" xmlns:p14="http://schemas.microsoft.com/office/powerpoint/2010/main" val="413679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711015" y="1371600"/>
            <a:ext cx="1046613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711015" y="3228536"/>
            <a:ext cx="10470201"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47C9B81F-C347-4BEF-BFDF-29C42F48304A}" type="datetimeFigureOut">
              <a:rPr lang="en-US" smtClean="0"/>
              <a:pPr/>
              <a:t>11/29/2013</a:t>
            </a:fld>
            <a:endParaRPr lang="en-US"/>
          </a:p>
        </p:txBody>
      </p:sp>
      <p:sp>
        <p:nvSpPr>
          <p:cNvPr id="19" name="Нижний колонтитул 18"/>
          <p:cNvSpPr>
            <a:spLocks noGrp="1"/>
          </p:cNvSpPr>
          <p:nvPr>
            <p:ph type="ftr" sz="quarter" idx="11"/>
          </p:nvPr>
        </p:nvSpPr>
        <p:spPr/>
        <p:txBody>
          <a:bodyPr/>
          <a:lstStyle/>
          <a:p>
            <a:endParaRPr kumimoji="0" lang="en-US"/>
          </a:p>
        </p:txBody>
      </p:sp>
      <p:sp>
        <p:nvSpPr>
          <p:cNvPr id="27" name="Номер слайда 2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F4E5243-F52A-4D37-9694-EB26C6C31910}" type="datetime1">
              <a:rPr lang="ru-RU" smtClean="0"/>
              <a:pPr/>
              <a:t>29.11.2013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FAB73BC-B049-4115-A692-8D63A059BFB8}"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6898" y="914402"/>
            <a:ext cx="2742486"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441" y="914402"/>
            <a:ext cx="802431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A77B6E1-634A-48DC-9E8B-D894023267EF}" type="datetime1">
              <a:rPr lang="ru-RU" smtClean="0"/>
              <a:pPr/>
              <a:t>29.11.2013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FAB73BC-B049-4115-A692-8D63A059BFB8}"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4ABB9F7-FE8F-4CB7-B90F-B7A115B006F6}" type="datetimeFigureOut">
              <a:rPr lang="ru-RU" smtClean="0"/>
              <a:pPr/>
              <a:t>29.11.2013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C2E8EBC-E876-4F75-A8E2-294E580032CD}"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6952" y="1316736"/>
            <a:ext cx="10360501"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06952" y="2704664"/>
            <a:ext cx="10360501"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C101A9C7-C274-4F50-89C9-83BDB06EDB81}" type="datetime1">
              <a:rPr lang="ru-RU" smtClean="0"/>
              <a:pPr/>
              <a:t>29.11.2013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6BBE7942-5B1B-4E74-B3CD-25BF9B0ABE25}"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441" y="704088"/>
            <a:ext cx="10969943"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609441" y="1920085"/>
            <a:ext cx="5383398"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6195986" y="1920085"/>
            <a:ext cx="5383398"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12952B5-7A2F-4CC8-B7CE-9234E21C2837}" type="datetime1">
              <a:rPr lang="ru-RU" smtClean="0"/>
              <a:pPr/>
              <a:t>29.11.2013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4FAB73BC-B049-4115-A692-8D63A059BFB8}"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441" y="704088"/>
            <a:ext cx="10969943"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09441" y="1855248"/>
            <a:ext cx="5385514"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1754" y="1859758"/>
            <a:ext cx="538763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9441" y="2514600"/>
            <a:ext cx="5385514"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191754" y="2514600"/>
            <a:ext cx="5387630"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E1DA07A-9201-4B4B-BAF2-015AFA30F520}" type="datetime1">
              <a:rPr lang="ru-RU" smtClean="0"/>
              <a:pPr/>
              <a:t>29.11.2013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4FAB73BC-B049-4115-A692-8D63A059BFB8}"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441" y="704088"/>
            <a:ext cx="11071516"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C101A9C7-C274-4F50-89C9-83BDB06EDB81}" type="datetime1">
              <a:rPr lang="ru-RU" smtClean="0"/>
              <a:pPr/>
              <a:t>29.11.2013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6BBE7942-5B1B-4E74-B3CD-25BF9B0ABE25}"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CB67DBB-F8DB-48F4-997A-49FAD7ECC765}" type="datetime1">
              <a:rPr lang="ru-RU" smtClean="0"/>
              <a:pPr/>
              <a:t>29.11.2013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6BBE7942-5B1B-4E74-B3CD-25BF9B0ABE25}"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162" y="514352"/>
            <a:ext cx="3656648"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162" y="1676400"/>
            <a:ext cx="3656648"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765492" y="1676400"/>
            <a:ext cx="6813892"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F13884F-698C-4153-AB67-9A0F214F106F}" type="datetimeFigureOut">
              <a:rPr lang="ru-RU" smtClean="0"/>
              <a:pPr/>
              <a:t>29.11.2013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7FEA86-1680-48AE-B31F-3E3431F3A323}" type="slidenum">
              <a:rPr lang="ru-RU" smtClean="0"/>
              <a:pPr/>
              <a:t>‹#›</a:t>
            </a:fld>
            <a:endParaRPr lang="ru-RU" dirty="0"/>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4219905" y="1108077"/>
            <a:ext cx="7008574"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10669399" y="5359769"/>
            <a:ext cx="207210"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812588" y="1176997"/>
            <a:ext cx="2949696"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812588" y="2828785"/>
            <a:ext cx="2945633"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C101A9C7-C274-4F50-89C9-83BDB06EDB81}" type="datetime1">
              <a:rPr lang="ru-RU" smtClean="0"/>
              <a:pPr/>
              <a:t>29.11.2013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a:xfrm>
            <a:off x="10766796" y="6356351"/>
            <a:ext cx="812588" cy="365125"/>
          </a:xfrm>
        </p:spPr>
        <p:txBody>
          <a:bodyPr/>
          <a:lstStyle/>
          <a:p>
            <a:fld id="{6BBE7942-5B1B-4E74-B3CD-25BF9B0ABE25}" type="slidenum">
              <a:rPr lang="ru-RU" smtClean="0"/>
              <a:pPr/>
              <a:t>‹#›</a:t>
            </a:fld>
            <a:endParaRPr lang="ru-RU" dirty="0"/>
          </a:p>
        </p:txBody>
      </p:sp>
      <p:sp>
        <p:nvSpPr>
          <p:cNvPr id="3" name="Рисунок 2"/>
          <p:cNvSpPr>
            <a:spLocks noGrp="1"/>
          </p:cNvSpPr>
          <p:nvPr>
            <p:ph type="pic" idx="1"/>
          </p:nvPr>
        </p:nvSpPr>
        <p:spPr>
          <a:xfrm rot="420000">
            <a:off x="4646513" y="1199517"/>
            <a:ext cx="6155357"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12697" y="5816600"/>
            <a:ext cx="1221421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5840479" y="6219826"/>
            <a:ext cx="6348346"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12697" y="-7144"/>
            <a:ext cx="1221421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5840479" y="-7144"/>
            <a:ext cx="6348346"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609441" y="704088"/>
            <a:ext cx="10969943"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609441" y="1935480"/>
            <a:ext cx="10969943"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09441" y="6356351"/>
            <a:ext cx="2844059"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01A9C7-C274-4F50-89C9-83BDB06EDB81}" type="datetime1">
              <a:rPr lang="ru-RU" smtClean="0"/>
              <a:pPr/>
              <a:t>29.11.2013</a:t>
            </a:fld>
            <a:endParaRPr lang="ru-RU" dirty="0"/>
          </a:p>
        </p:txBody>
      </p:sp>
      <p:sp>
        <p:nvSpPr>
          <p:cNvPr id="22" name="Нижний колонтитул 21"/>
          <p:cNvSpPr>
            <a:spLocks noGrp="1"/>
          </p:cNvSpPr>
          <p:nvPr>
            <p:ph type="ftr" sz="quarter" idx="3"/>
          </p:nvPr>
        </p:nvSpPr>
        <p:spPr>
          <a:xfrm>
            <a:off x="3555074" y="6356351"/>
            <a:ext cx="4469236"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p>
        </p:txBody>
      </p:sp>
      <p:sp>
        <p:nvSpPr>
          <p:cNvPr id="18" name="Номер слайда 17"/>
          <p:cNvSpPr>
            <a:spLocks noGrp="1"/>
          </p:cNvSpPr>
          <p:nvPr>
            <p:ph type="sldNum" sz="quarter" idx="4"/>
          </p:nvPr>
        </p:nvSpPr>
        <p:spPr>
          <a:xfrm>
            <a:off x="10563649" y="6356351"/>
            <a:ext cx="1015735"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BBE7942-5B1B-4E74-B3CD-25BF9B0ABE25}" type="slidenum">
              <a:rPr lang="ru-RU" smtClean="0"/>
              <a:pPr/>
              <a:t>‹#›</a:t>
            </a:fld>
            <a:endParaRPr lang="ru-RU" dirty="0"/>
          </a:p>
        </p:txBody>
      </p:sp>
      <p:grpSp>
        <p:nvGrpSpPr>
          <p:cNvPr id="2" name="Группа 1"/>
          <p:cNvGrpSpPr/>
          <p:nvPr/>
        </p:nvGrpSpPr>
        <p:grpSpPr>
          <a:xfrm>
            <a:off x="-25349" y="202408"/>
            <a:ext cx="12237543"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med">
    <p:fade/>
  </p:transition>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http://novynar.img.com.ua/img/forall/a/797/79.jpg"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4e5373070ebb9.jpg"/>
          <p:cNvPicPr>
            <a:picLocks noChangeAspect="1"/>
          </p:cNvPicPr>
          <p:nvPr/>
        </p:nvPicPr>
        <p:blipFill>
          <a:blip r:embed="rId2" cstate="print"/>
          <a:stretch>
            <a:fillRect/>
          </a:stretch>
        </p:blipFill>
        <p:spPr>
          <a:xfrm>
            <a:off x="2522512" y="1000108"/>
            <a:ext cx="7143800" cy="4181493"/>
          </a:xfrm>
          <a:prstGeom prst="rect">
            <a:avLst/>
          </a:prstGeom>
        </p:spPr>
      </p:pic>
      <p:sp>
        <p:nvSpPr>
          <p:cNvPr id="8" name="Заголовок 7"/>
          <p:cNvSpPr>
            <a:spLocks noGrp="1"/>
          </p:cNvSpPr>
          <p:nvPr>
            <p:ph type="ctrTitle"/>
          </p:nvPr>
        </p:nvSpPr>
        <p:spPr>
          <a:xfrm>
            <a:off x="1522380" y="1357298"/>
            <a:ext cx="9144000" cy="2895600"/>
          </a:xfrm>
        </p:spPr>
        <p:txBody>
          <a:bodyPr>
            <a:normAutofit fontScale="90000"/>
          </a:bodyPr>
          <a:lstStyle/>
          <a:p>
            <a:pPr algn="ctr" defTabSz="914400">
              <a:lnSpc>
                <a:spcPct val="90000"/>
              </a:lnSpc>
              <a:spcBef>
                <a:spcPts val="0"/>
              </a:spcBef>
              <a:buNone/>
            </a:pPr>
            <a:r>
              <a:rPr lang="uk-UA" sz="7200" b="1" i="0" baseline="0" dirty="0" smtClean="0">
                <a:solidFill>
                  <a:schemeClr val="bg1"/>
                </a:solidFill>
                <a:effectLst>
                  <a:outerShdw blurRad="50800" dist="25400" dir="2700000" algn="br">
                    <a:srgbClr val="626817">
                      <a:alpha val="50000"/>
                      <a:lumMod val="50000"/>
                    </a:srgbClr>
                  </a:outerShdw>
                </a:effectLst>
                <a:latin typeface="Constantia"/>
                <a:ea typeface="+mj-ea"/>
                <a:cs typeface="+mj-cs"/>
              </a:rPr>
              <a:t>Україна </a:t>
            </a:r>
            <a:br>
              <a:rPr lang="uk-UA" sz="7200" b="1" i="0" baseline="0" dirty="0" smtClean="0">
                <a:solidFill>
                  <a:schemeClr val="bg1"/>
                </a:solidFill>
                <a:effectLst>
                  <a:outerShdw blurRad="50800" dist="25400" dir="2700000" algn="br">
                    <a:srgbClr val="626817">
                      <a:alpha val="50000"/>
                      <a:lumMod val="50000"/>
                    </a:srgbClr>
                  </a:outerShdw>
                </a:effectLst>
                <a:latin typeface="Constantia"/>
                <a:ea typeface="+mj-ea"/>
                <a:cs typeface="+mj-cs"/>
              </a:rPr>
            </a:br>
            <a:r>
              <a:rPr lang="uk-UA" sz="7200" b="1" i="0" baseline="0" dirty="0" smtClean="0">
                <a:solidFill>
                  <a:schemeClr val="bg1"/>
                </a:solidFill>
                <a:effectLst>
                  <a:outerShdw blurRad="50800" dist="25400" dir="2700000" algn="br">
                    <a:srgbClr val="626817">
                      <a:alpha val="50000"/>
                      <a:lumMod val="50000"/>
                    </a:srgbClr>
                  </a:outerShdw>
                </a:effectLst>
                <a:latin typeface="Constantia"/>
                <a:ea typeface="+mj-ea"/>
                <a:cs typeface="+mj-cs"/>
              </a:rPr>
              <a:t>і глобальні небезпеки</a:t>
            </a:r>
            <a:endParaRPr lang="uk-UA" sz="7200" b="1" i="0" baseline="0" dirty="0">
              <a:solidFill>
                <a:schemeClr val="bg1"/>
              </a:solidFill>
              <a:effectLst>
                <a:outerShdw blurRad="50800" dist="25400" dir="2700000" algn="br">
                  <a:srgbClr val="626817">
                    <a:alpha val="50000"/>
                    <a:lumMod val="50000"/>
                  </a:srgbClr>
                </a:outerShdw>
              </a:effectLst>
              <a:latin typeface="Constantia"/>
              <a:ea typeface="+mj-ea"/>
              <a:cs typeface="+mj-cs"/>
            </a:endParaRPr>
          </a:p>
        </p:txBody>
      </p:sp>
      <p:sp>
        <p:nvSpPr>
          <p:cNvPr id="9" name="Подзаголовок 8"/>
          <p:cNvSpPr>
            <a:spLocks noGrp="1"/>
          </p:cNvSpPr>
          <p:nvPr>
            <p:ph type="subTitle" idx="1"/>
          </p:nvPr>
        </p:nvSpPr>
        <p:spPr>
          <a:xfrm>
            <a:off x="1093752" y="5157773"/>
            <a:ext cx="9144000" cy="1700227"/>
          </a:xfrm>
        </p:spPr>
        <p:txBody>
          <a:bodyPr/>
          <a:lstStyle/>
          <a:p>
            <a:pPr marL="3225800" indent="-1588" algn="l">
              <a:lnSpc>
                <a:spcPct val="100000"/>
              </a:lnSpc>
              <a:spcBef>
                <a:spcPts val="0"/>
              </a:spcBef>
              <a:buNone/>
            </a:pPr>
            <a:r>
              <a:rPr lang="uk-UA" sz="1800" b="0" i="0" cap="none" dirty="0" smtClean="0">
                <a:solidFill>
                  <a:schemeClr val="tx1"/>
                </a:solidFill>
                <a:effectLst>
                  <a:outerShdw blurRad="50800" dist="25400" dir="2700000" algn="tr">
                    <a:srgbClr val="626817">
                      <a:alpha val="50000"/>
                      <a:lumMod val="50000"/>
                    </a:srgbClr>
                  </a:outerShdw>
                </a:effectLst>
                <a:latin typeface="Constantia"/>
              </a:rPr>
              <a:t> </a:t>
            </a:r>
            <a:endParaRPr lang="ru-RU" sz="1800" b="0" i="0" cap="none" dirty="0">
              <a:solidFill>
                <a:schemeClr val="tx1"/>
              </a:solidFill>
              <a:effectLst>
                <a:outerShdw blurRad="50800" dist="25400" dir="2700000" algn="tr">
                  <a:srgbClr val="626817">
                    <a:alpha val="50000"/>
                    <a:lumMod val="50000"/>
                  </a:srgbClr>
                </a:outerShdw>
              </a:effectLst>
              <a:latin typeface="Constantia"/>
            </a:endParaRPr>
          </a:p>
        </p:txBody>
      </p:sp>
      <p:sp>
        <p:nvSpPr>
          <p:cNvPr id="5" name="Заголовок 7"/>
          <p:cNvSpPr txBox="1">
            <a:spLocks/>
          </p:cNvSpPr>
          <p:nvPr/>
        </p:nvSpPr>
        <p:spPr>
          <a:xfrm>
            <a:off x="1665256" y="285728"/>
            <a:ext cx="9144000" cy="857256"/>
          </a:xfrm>
          <a:prstGeom prst="rect">
            <a:avLst/>
          </a:prstGeom>
        </p:spPr>
        <p:txBody>
          <a:bodyPr vert="horz" lIns="0" tIns="45720" rIns="91440" bIns="45720" rtlCol="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uk-UA" sz="7200" b="1" i="0" u="none" strike="noStrike" kern="1200" cap="none" spc="0" normalizeH="0" baseline="0" noProof="0" dirty="0">
              <a:ln>
                <a:noFill/>
              </a:ln>
              <a:solidFill>
                <a:schemeClr val="bg1"/>
              </a:solidFill>
              <a:effectLst>
                <a:outerShdw blurRad="50800" dist="25400" dir="2700000" algn="br">
                  <a:srgbClr val="626817">
                    <a:alpha val="50000"/>
                    <a:lumMod val="50000"/>
                  </a:srgbClr>
                </a:outerShdw>
              </a:effectLst>
              <a:uLnTx/>
              <a:uFillTx/>
              <a:latin typeface="Constantia"/>
              <a:ea typeface="+mj-ea"/>
              <a:cs typeface="+mj-cs"/>
            </a:endParaRPr>
          </a:p>
        </p:txBody>
      </p:sp>
      <p:sp>
        <p:nvSpPr>
          <p:cNvPr id="6" name="Заголовок 7"/>
          <p:cNvSpPr txBox="1">
            <a:spLocks/>
          </p:cNvSpPr>
          <p:nvPr/>
        </p:nvSpPr>
        <p:spPr>
          <a:xfrm>
            <a:off x="950876" y="0"/>
            <a:ext cx="10072694" cy="904908"/>
          </a:xfrm>
          <a:prstGeom prst="rect">
            <a:avLst/>
          </a:prstGeom>
        </p:spPr>
        <p:txBody>
          <a:bodyPr vert="horz" lIns="0" tIns="45720" rIns="91440" bIns="45720" rtlCol="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uk-UA" sz="5400" b="1" i="0" u="none" strike="noStrike" kern="1200" cap="none" spc="0" normalizeH="0" baseline="0" noProof="0" dirty="0" smtClean="0">
                <a:ln>
                  <a:noFill/>
                </a:ln>
                <a:solidFill>
                  <a:srgbClr val="FFFF00"/>
                </a:solidFill>
                <a:effectLst>
                  <a:outerShdw blurRad="50800" dist="25400" dir="2700000" algn="br">
                    <a:srgbClr val="626817">
                      <a:alpha val="50000"/>
                      <a:lumMod val="50000"/>
                    </a:srgbClr>
                  </a:outerShdw>
                </a:effectLst>
                <a:uLnTx/>
                <a:uFillTx/>
                <a:latin typeface="Constantia"/>
                <a:ea typeface="+mj-ea"/>
                <a:cs typeface="+mj-cs"/>
              </a:rPr>
              <a:t>Усний журнал-презентація</a:t>
            </a:r>
            <a:endParaRPr kumimoji="0" lang="uk-UA" sz="5400" b="1" i="0" u="none" strike="noStrike" kern="1200" cap="none" spc="0" normalizeH="0" baseline="0" noProof="0" dirty="0">
              <a:ln>
                <a:noFill/>
              </a:ln>
              <a:solidFill>
                <a:srgbClr val="FFFF00"/>
              </a:solidFill>
              <a:effectLst>
                <a:outerShdw blurRad="50800" dist="25400" dir="2700000" algn="br">
                  <a:srgbClr val="626817">
                    <a:alpha val="50000"/>
                    <a:lumMod val="50000"/>
                  </a:srgbClr>
                </a:outerShdw>
              </a:effectLst>
              <a:uLnTx/>
              <a:uFillTx/>
              <a:latin typeface="Constantia"/>
              <a:ea typeface="+mj-ea"/>
              <a:cs typeface="+mj-cs"/>
            </a:endParaRPr>
          </a:p>
        </p:txBody>
      </p:sp>
    </p:spTree>
    <p:extLst>
      <p:ext uri="{BB962C8B-B14F-4D97-AF65-F5344CB8AC3E}">
        <p14:creationId xmlns="" xmlns:p14="http://schemas.microsoft.com/office/powerpoint/2010/main" val="7924500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50876" y="428604"/>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Україна і Голодомор</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736562" y="1214422"/>
            <a:ext cx="6500858" cy="4357718"/>
          </a:xfrm>
        </p:spPr>
        <p:txBody>
          <a:bodyPr>
            <a:noAutofit/>
          </a:bodyPr>
          <a:lstStyle/>
          <a:p>
            <a:pPr marL="0" indent="361950" algn="just">
              <a:lnSpc>
                <a:spcPct val="120000"/>
              </a:lnSpc>
              <a:spcBef>
                <a:spcPts val="0"/>
              </a:spcBef>
              <a:buNone/>
            </a:pPr>
            <a:r>
              <a:rPr lang="uk-UA" sz="1800" dirty="0" smtClean="0"/>
              <a:t>Голодомо́р 1932–1933 років — масовий, навмисно зорганізований радянською владою голод 1932–1933 років, що призвів до багатомільйонних людських втрат у сільській місцевості на території Української СРР. Спланована конфіскація урожаю зернових та усіх інших продуктів харчування у селян представниками радянської влади впродовж Голодомору 1932-33 років безпосередньо призвела до вбивства селян голодом у мільйонних масштабах, при цьому радянська влада мала значні запаси зерна в резервах та здійснювала його експорт за кордон під час Голодoмору. </a:t>
            </a:r>
          </a:p>
          <a:p>
            <a:pPr marL="0" indent="361950" algn="just">
              <a:lnSpc>
                <a:spcPct val="120000"/>
              </a:lnSpc>
              <a:spcBef>
                <a:spcPts val="0"/>
              </a:spcBef>
              <a:buNone/>
            </a:pPr>
            <a:r>
              <a:rPr lang="uk-UA" sz="1800" dirty="0" smtClean="0"/>
              <a:t>Кількість людських втрат від Голодомору становить 3 мільйони 941 тисяча осіб. Втрати українців у частині ненароджених становлять 6 мільйонів 122 тисячі осіб.</a:t>
            </a:r>
          </a:p>
        </p:txBody>
      </p:sp>
      <p:pic>
        <p:nvPicPr>
          <p:cNvPr id="8194" name="Picture 2"/>
          <p:cNvPicPr>
            <a:picLocks noChangeAspect="1" noChangeArrowheads="1"/>
          </p:cNvPicPr>
          <p:nvPr/>
        </p:nvPicPr>
        <p:blipFill>
          <a:blip r:embed="rId3" cstate="print"/>
          <a:srcRect/>
          <a:stretch>
            <a:fillRect/>
          </a:stretch>
        </p:blipFill>
        <p:spPr bwMode="auto">
          <a:xfrm>
            <a:off x="7380296" y="3357562"/>
            <a:ext cx="2486027" cy="2029977"/>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8094676" y="428604"/>
            <a:ext cx="3427522" cy="2795594"/>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cstate="print"/>
          <a:srcRect/>
          <a:stretch>
            <a:fillRect/>
          </a:stretch>
        </p:blipFill>
        <p:spPr bwMode="auto">
          <a:xfrm>
            <a:off x="9451998" y="2285992"/>
            <a:ext cx="2381250" cy="3438525"/>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50876" y="428604"/>
            <a:ext cx="992988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Загрози для України</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3522644" y="1285860"/>
            <a:ext cx="4857784" cy="4357718"/>
          </a:xfrm>
        </p:spPr>
        <p:txBody>
          <a:bodyPr>
            <a:noAutofit/>
          </a:bodyPr>
          <a:lstStyle/>
          <a:p>
            <a:pPr marL="0" indent="361950" algn="just">
              <a:lnSpc>
                <a:spcPct val="120000"/>
              </a:lnSpc>
              <a:spcBef>
                <a:spcPts val="0"/>
              </a:spcBef>
              <a:buNone/>
            </a:pPr>
            <a:r>
              <a:rPr lang="uk-UA" sz="1800" dirty="0" smtClean="0"/>
              <a:t>Основною загрозою для  продовольчої безпеки є кліматичні умови, о призводять іноді до втрати 30 % врожаю та нераціональність використання продуктів. </a:t>
            </a:r>
          </a:p>
          <a:p>
            <a:pPr marL="0" indent="361950" algn="just">
              <a:lnSpc>
                <a:spcPct val="120000"/>
              </a:lnSpc>
              <a:spcBef>
                <a:spcPts val="0"/>
              </a:spcBef>
              <a:buNone/>
            </a:pPr>
            <a:r>
              <a:rPr lang="uk-UA" sz="1800" dirty="0" smtClean="0"/>
              <a:t>Так, у 2011 році українці викинули на смітник 30% харчової продукції на загальну суму 5 млрд. грн. Про це свідчать дані Держкомстату. У минулому році на сміттєзвалища відвезли чверть  усього виробленого м'яса, третину картоплі. </a:t>
            </a:r>
          </a:p>
          <a:p>
            <a:pPr marL="0" indent="361950" algn="just">
              <a:lnSpc>
                <a:spcPct val="120000"/>
              </a:lnSpc>
              <a:spcBef>
                <a:spcPts val="0"/>
              </a:spcBef>
              <a:buNone/>
            </a:pPr>
            <a:r>
              <a:rPr lang="uk-UA" sz="1800" dirty="0" smtClean="0"/>
              <a:t>Згідно зі статистикою, звичайні українці викидають 20% продуктів, що приносять додому.</a:t>
            </a:r>
          </a:p>
        </p:txBody>
      </p:sp>
      <p:pic>
        <p:nvPicPr>
          <p:cNvPr id="13314" name="Picture 2"/>
          <p:cNvPicPr>
            <a:picLocks noChangeAspect="1" noChangeArrowheads="1"/>
          </p:cNvPicPr>
          <p:nvPr/>
        </p:nvPicPr>
        <p:blipFill>
          <a:blip r:embed="rId3" cstate="print"/>
          <a:srcRect/>
          <a:stretch>
            <a:fillRect/>
          </a:stretch>
        </p:blipFill>
        <p:spPr bwMode="auto">
          <a:xfrm>
            <a:off x="0" y="1643050"/>
            <a:ext cx="3352808" cy="2514606"/>
          </a:xfrm>
          <a:prstGeom prst="rect">
            <a:avLst/>
          </a:prstGeom>
          <a:noFill/>
          <a:ln w="9525">
            <a:noFill/>
            <a:miter lim="800000"/>
            <a:headEnd/>
            <a:tailEnd/>
          </a:ln>
          <a:effectLst/>
        </p:spPr>
      </p:pic>
      <p:pic>
        <p:nvPicPr>
          <p:cNvPr id="13315" name="Picture 3"/>
          <p:cNvPicPr>
            <a:picLocks noChangeAspect="1" noChangeArrowheads="1"/>
          </p:cNvPicPr>
          <p:nvPr/>
        </p:nvPicPr>
        <p:blipFill>
          <a:blip r:embed="rId4" cstate="print"/>
          <a:srcRect/>
          <a:stretch>
            <a:fillRect/>
          </a:stretch>
        </p:blipFill>
        <p:spPr bwMode="auto">
          <a:xfrm>
            <a:off x="8451866" y="1643050"/>
            <a:ext cx="3429024" cy="2519367"/>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593686" y="714356"/>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Екологічні</a:t>
            </a:r>
            <a:r>
              <a:rPr lang="uk-UA" sz="5400" b="1" i="0" dirty="0" smtClean="0">
                <a:solidFill>
                  <a:schemeClr val="accent1"/>
                </a:solidFill>
                <a:effectLst>
                  <a:outerShdw blurRad="38100" dist="38100" dir="2700000" algn="br">
                    <a:srgbClr val="626817">
                      <a:alpha val="43000"/>
                      <a:lumMod val="50000"/>
                    </a:srgbClr>
                  </a:outerShdw>
                </a:effectLst>
                <a:latin typeface="Constantia"/>
                <a:ea typeface="+mj-ea"/>
                <a:cs typeface="+mj-cs"/>
              </a:rPr>
              <a:t> проблеми</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9219" name="Picture 3"/>
          <p:cNvPicPr>
            <a:picLocks noChangeAspect="1" noChangeArrowheads="1"/>
          </p:cNvPicPr>
          <p:nvPr/>
        </p:nvPicPr>
        <p:blipFill>
          <a:blip r:embed="rId2" cstate="print"/>
          <a:srcRect/>
          <a:stretch>
            <a:fillRect/>
          </a:stretch>
        </p:blipFill>
        <p:spPr bwMode="auto">
          <a:xfrm>
            <a:off x="1522380" y="1714488"/>
            <a:ext cx="3486150" cy="2700332"/>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cstate="print"/>
          <a:srcRect/>
          <a:stretch>
            <a:fillRect/>
          </a:stretch>
        </p:blipFill>
        <p:spPr bwMode="auto">
          <a:xfrm>
            <a:off x="6308726" y="1857364"/>
            <a:ext cx="3857622" cy="2857500"/>
          </a:xfrm>
          <a:prstGeom prst="rect">
            <a:avLst/>
          </a:prstGeom>
          <a:noFill/>
          <a:ln w="9525">
            <a:noFill/>
            <a:miter lim="800000"/>
            <a:headEnd/>
            <a:tailEnd/>
          </a:ln>
          <a:effectLst/>
        </p:spPr>
      </p:pic>
      <p:pic>
        <p:nvPicPr>
          <p:cNvPr id="9218" name="Picture 2"/>
          <p:cNvPicPr>
            <a:picLocks noChangeAspect="1" noChangeArrowheads="1"/>
          </p:cNvPicPr>
          <p:nvPr/>
        </p:nvPicPr>
        <p:blipFill>
          <a:blip r:embed="rId4" cstate="print"/>
          <a:srcRect/>
          <a:stretch>
            <a:fillRect/>
          </a:stretch>
        </p:blipFill>
        <p:spPr bwMode="auto">
          <a:xfrm>
            <a:off x="3522644" y="3786190"/>
            <a:ext cx="3563683" cy="2314586"/>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50876" y="428604"/>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Чорнобиль</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736562" y="1214422"/>
            <a:ext cx="6500858" cy="4357718"/>
          </a:xfrm>
        </p:spPr>
        <p:txBody>
          <a:bodyPr>
            <a:noAutofit/>
          </a:bodyPr>
          <a:lstStyle/>
          <a:p>
            <a:pPr marL="0" indent="361950" algn="just">
              <a:lnSpc>
                <a:spcPct val="120000"/>
              </a:lnSpc>
              <a:spcBef>
                <a:spcPts val="0"/>
              </a:spcBef>
              <a:buNone/>
            </a:pPr>
            <a:r>
              <a:rPr lang="vi-VN" sz="1600" dirty="0" smtClean="0"/>
              <a:t>Чорно́бильська катастро́фа — екологічно-соціальна катастрофа, спричинена вибухом і подальшим руйнуванням четвертого енергоблоку Чорнобильської атомної електростанції в ніч на 26 квітня 1986 року, розташованої на території України. Руйнування мало вибуховий характер, реактор був повністю зруйнований і в довкілля було викинуто велику кількість радіоактивних речовин. Відбувся радіоактивний викид потужністю в 300 Хіросім.</a:t>
            </a:r>
            <a:endParaRPr lang="uk-UA" sz="1600" dirty="0" smtClean="0"/>
          </a:p>
          <a:p>
            <a:pPr marL="0" indent="361950" algn="just">
              <a:lnSpc>
                <a:spcPct val="120000"/>
              </a:lnSpc>
              <a:spcBef>
                <a:spcPts val="0"/>
              </a:spcBef>
              <a:buNone/>
            </a:pPr>
            <a:r>
              <a:rPr lang="uk-UA" sz="1600" dirty="0" smtClean="0"/>
              <a:t>Катастрофа вважається найбільшою за всю історію ядерної енергетики як за кількістю загиблих і потерпілих від її наслідків людей, так і за економічним збитком.</a:t>
            </a:r>
          </a:p>
          <a:p>
            <a:pPr marL="0" indent="361950" algn="just">
              <a:lnSpc>
                <a:spcPct val="120000"/>
              </a:lnSpc>
              <a:spcBef>
                <a:spcPts val="0"/>
              </a:spcBef>
              <a:buNone/>
            </a:pPr>
            <a:r>
              <a:rPr lang="uk-UA" sz="1600" dirty="0" smtClean="0"/>
              <a:t>Радіоактивна хмара від аварії пройшла над європейською частиною СРСР, більшою частиною Європи, східною частиною США. Приблизно 60 % радіоактивних речовин осіло на території Білорусі. Близько 200 000 чоловік були евакуйовані із зон забруднення.</a:t>
            </a:r>
          </a:p>
          <a:p>
            <a:pPr marL="0" indent="361950" algn="just">
              <a:lnSpc>
                <a:spcPct val="120000"/>
              </a:lnSpc>
              <a:spcBef>
                <a:spcPts val="0"/>
              </a:spcBef>
              <a:buNone/>
            </a:pPr>
            <a:r>
              <a:rPr lang="uk-UA" sz="1600" dirty="0" smtClean="0"/>
              <a:t>За даними організації Союз «Чорнобиль», з 600 000 ліквідаторів 10 % померло і 165 000 стало інвалідами.</a:t>
            </a:r>
          </a:p>
        </p:txBody>
      </p:sp>
      <p:pic>
        <p:nvPicPr>
          <p:cNvPr id="10243" name="Picture 3"/>
          <p:cNvPicPr>
            <a:picLocks noChangeAspect="1" noChangeArrowheads="1"/>
          </p:cNvPicPr>
          <p:nvPr/>
        </p:nvPicPr>
        <p:blipFill>
          <a:blip r:embed="rId3" cstate="print"/>
          <a:srcRect/>
          <a:stretch>
            <a:fillRect/>
          </a:stretch>
        </p:blipFill>
        <p:spPr bwMode="auto">
          <a:xfrm>
            <a:off x="7594610" y="3286124"/>
            <a:ext cx="3714776" cy="2338391"/>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cstate="print"/>
          <a:srcRect/>
          <a:stretch>
            <a:fillRect/>
          </a:stretch>
        </p:blipFill>
        <p:spPr bwMode="auto">
          <a:xfrm>
            <a:off x="7594610" y="642918"/>
            <a:ext cx="3643338" cy="2571743"/>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50876" y="428604"/>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Виснаження</a:t>
            </a:r>
            <a:r>
              <a:rPr lang="uk-UA" sz="3200" b="1" i="0" dirty="0" smtClean="0">
                <a:solidFill>
                  <a:schemeClr val="accent1"/>
                </a:solidFill>
                <a:effectLst>
                  <a:outerShdw blurRad="38100" dist="38100" dir="2700000" algn="br">
                    <a:srgbClr val="626817">
                      <a:alpha val="43000"/>
                      <a:lumMod val="50000"/>
                    </a:srgbClr>
                  </a:outerShdw>
                </a:effectLst>
                <a:latin typeface="Constantia"/>
                <a:ea typeface="+mj-ea"/>
                <a:cs typeface="+mj-cs"/>
              </a:rPr>
              <a:t> земель</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665124" y="1142984"/>
            <a:ext cx="6500858" cy="4357718"/>
          </a:xfrm>
        </p:spPr>
        <p:txBody>
          <a:bodyPr>
            <a:noAutofit/>
          </a:bodyPr>
          <a:lstStyle/>
          <a:p>
            <a:pPr marL="0" indent="361950" algn="just">
              <a:lnSpc>
                <a:spcPct val="120000"/>
              </a:lnSpc>
              <a:spcBef>
                <a:spcPts val="0"/>
              </a:spcBef>
              <a:buNone/>
            </a:pPr>
            <a:r>
              <a:rPr lang="uk-UA" sz="1600" dirty="0" smtClean="0"/>
              <a:t>Виснаження земель — природне або антропогенне спрощення ландшафту, погіршення стану, складу, корисних властивостей і функцій земель та інших органічно пов'язаних із землею природних компонентів.</a:t>
            </a:r>
          </a:p>
          <a:p>
            <a:pPr marL="0" indent="361950" algn="just">
              <a:lnSpc>
                <a:spcPct val="120000"/>
              </a:lnSpc>
              <a:spcBef>
                <a:spcPts val="0"/>
              </a:spcBef>
              <a:buNone/>
            </a:pPr>
            <a:r>
              <a:rPr lang="uk-UA" sz="1600" dirty="0" smtClean="0"/>
              <a:t>Виснаження сприяє зниженню біопродуктивності ґрунтів сільгоспугідь. Щорічні втрати гумусу складають у середньому 0,62 т/га. Згідно з прогнозом Інституту спостережень за станом світу (Нью-Йорк), при наявних темпах ерозії й збезлісення до 2030 року родючої землі на планеті стане менше на 960 млрд. т, а лісів — на 440 млн. га.</a:t>
            </a:r>
          </a:p>
          <a:p>
            <a:pPr marL="0" indent="361950" algn="just">
              <a:lnSpc>
                <a:spcPct val="120000"/>
              </a:lnSpc>
              <a:spcBef>
                <a:spcPts val="0"/>
              </a:spcBef>
              <a:buNone/>
            </a:pPr>
            <a:r>
              <a:rPr lang="uk-UA" sz="1600" dirty="0" smtClean="0"/>
              <a:t>Якщо зараз на кожного жителя планети припадає у середньому по 0,28 га родючої землі, то до 2030 р. площа скоротиться до 0,19 га. Зниження врожаю на ерозійних ґрунтах становить 36—47 %.</a:t>
            </a:r>
          </a:p>
          <a:p>
            <a:pPr marL="0" indent="361950" algn="just">
              <a:lnSpc>
                <a:spcPct val="120000"/>
              </a:lnSpc>
              <a:spcBef>
                <a:spcPts val="0"/>
              </a:spcBef>
              <a:buNone/>
            </a:pPr>
            <a:r>
              <a:rPr lang="uk-UA" sz="1600" dirty="0" smtClean="0"/>
              <a:t>Україна постала перед реальною проблемою розширення пустелі в Олешках (Миколаївська область), зниження продуктивності чорноземів Центральної України та вимивання гірських ґрунтів внаслідок постійних повеней в Карпатах.</a:t>
            </a:r>
          </a:p>
        </p:txBody>
      </p:sp>
      <p:pic>
        <p:nvPicPr>
          <p:cNvPr id="11266" name="Picture 2"/>
          <p:cNvPicPr>
            <a:picLocks noChangeAspect="1" noChangeArrowheads="1"/>
          </p:cNvPicPr>
          <p:nvPr/>
        </p:nvPicPr>
        <p:blipFill>
          <a:blip r:embed="rId3" cstate="print"/>
          <a:srcRect/>
          <a:stretch>
            <a:fillRect/>
          </a:stretch>
        </p:blipFill>
        <p:spPr bwMode="auto">
          <a:xfrm>
            <a:off x="7594610" y="785794"/>
            <a:ext cx="3643338" cy="5498128"/>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500042"/>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Замулювання та обміління річок</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665124" y="1428736"/>
            <a:ext cx="6500858" cy="4357718"/>
          </a:xfrm>
        </p:spPr>
        <p:txBody>
          <a:bodyPr>
            <a:noAutofit/>
          </a:bodyPr>
          <a:lstStyle/>
          <a:p>
            <a:pPr marL="0" indent="361950" algn="just">
              <a:lnSpc>
                <a:spcPct val="120000"/>
              </a:lnSpc>
              <a:spcBef>
                <a:spcPts val="0"/>
              </a:spcBef>
              <a:buNone/>
            </a:pPr>
            <a:r>
              <a:rPr lang="uk-UA" sz="1600" dirty="0" smtClean="0"/>
              <a:t>Негативного впливу на річкове багатство України завдає нераціональна господарська діяльність людини, що призводить до замулювання річок, струмків, потоків. Вони міліють через змив ґрунту зі схилів, вирубування лісів, злив в них хімічних та біогенних сполук. </a:t>
            </a:r>
          </a:p>
          <a:p>
            <a:pPr marL="0" indent="361950" algn="just">
              <a:lnSpc>
                <a:spcPct val="120000"/>
              </a:lnSpc>
              <a:spcBef>
                <a:spcPts val="0"/>
              </a:spcBef>
              <a:buNone/>
            </a:pPr>
            <a:r>
              <a:rPr lang="uk-UA" sz="1600" dirty="0" smtClean="0"/>
              <a:t>Окрім того останніми роками набули загрозливих масштабів намиви гранту в басейнах річок у межах їх водоохоронних зон, що це більше поглиблює цю проблему.</a:t>
            </a:r>
          </a:p>
          <a:p>
            <a:pPr marL="0" indent="361950" algn="just">
              <a:lnSpc>
                <a:spcPct val="120000"/>
              </a:lnSpc>
              <a:spcBef>
                <a:spcPts val="0"/>
              </a:spcBef>
              <a:buNone/>
            </a:pPr>
            <a:r>
              <a:rPr lang="uk-UA" sz="1600" dirty="0" smtClean="0"/>
              <a:t> Кожен з цих вищенаведених факторів впливає на хімічний та фізичний склад води, на стан мікросередовища, змінює русла річок та їх кормову базу і таким чином обмежує, а також звужує поширення і відтворення різних видів водних біоресурсів.</a:t>
            </a:r>
          </a:p>
        </p:txBody>
      </p:sp>
      <p:pic>
        <p:nvPicPr>
          <p:cNvPr id="6" name="Picture 3"/>
          <p:cNvPicPr>
            <a:picLocks noChangeAspect="1" noChangeArrowheads="1"/>
          </p:cNvPicPr>
          <p:nvPr/>
        </p:nvPicPr>
        <p:blipFill>
          <a:blip r:embed="rId3" cstate="print"/>
          <a:srcRect/>
          <a:stretch>
            <a:fillRect/>
          </a:stretch>
        </p:blipFill>
        <p:spPr bwMode="auto">
          <a:xfrm>
            <a:off x="7523172" y="857232"/>
            <a:ext cx="3899201" cy="2581271"/>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cstate="print"/>
          <a:srcRect/>
          <a:stretch>
            <a:fillRect/>
          </a:stretch>
        </p:blipFill>
        <p:spPr bwMode="auto">
          <a:xfrm>
            <a:off x="7523172" y="3714752"/>
            <a:ext cx="4071966" cy="2375314"/>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500042"/>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Перетворення України на смітник</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665124" y="1428736"/>
            <a:ext cx="6500858" cy="4357718"/>
          </a:xfrm>
        </p:spPr>
        <p:txBody>
          <a:bodyPr>
            <a:noAutofit/>
          </a:bodyPr>
          <a:lstStyle/>
          <a:p>
            <a:pPr marL="0" indent="361950" algn="just">
              <a:lnSpc>
                <a:spcPct val="120000"/>
              </a:lnSpc>
              <a:spcBef>
                <a:spcPts val="0"/>
              </a:spcBef>
              <a:buNone/>
            </a:pPr>
            <a:r>
              <a:rPr lang="uk-UA" sz="1600" dirty="0" smtClean="0"/>
              <a:t>В Україні актуальною є проблема утилізації та переробки сміття: близько 4% території держави займають відходи різних видів, від хімічних до побутових.</a:t>
            </a:r>
          </a:p>
          <a:p>
            <a:pPr marL="0" indent="361950" algn="just">
              <a:lnSpc>
                <a:spcPct val="120000"/>
              </a:lnSpc>
              <a:spcBef>
                <a:spcPts val="0"/>
              </a:spcBef>
              <a:buNone/>
            </a:pPr>
            <a:r>
              <a:rPr lang="uk-UA" sz="1600" dirty="0" smtClean="0"/>
              <a:t>В Україні існує близько 800 полігонів ТПВ, 1000 з яких – несанкціоновані. Разом ці звалища займають близько 3000 га. Внаслідок розкладання відходів забруднюючі речовини потрапляють у повітря, ґрунт, поверхневі та підземні води. Більше того, у надрах полігону утворюється біогаз, що містить 40-70% метану.</a:t>
            </a:r>
          </a:p>
          <a:p>
            <a:pPr marL="0" indent="361950" algn="just">
              <a:lnSpc>
                <a:spcPct val="120000"/>
              </a:lnSpc>
              <a:spcBef>
                <a:spcPts val="0"/>
              </a:spcBef>
              <a:buNone/>
            </a:pPr>
            <a:r>
              <a:rPr lang="uk-UA" sz="1600" dirty="0" smtClean="0"/>
              <a:t>За даними американської Агенції із захисту довкілля, Україна відповідальна за 2% світових викидів метану зі звалищ, котрі в цілому складають 750 млн. тонн </a:t>
            </a:r>
            <a:r>
              <a:rPr lang="uk-UA" sz="1600" dirty="0" err="1" smtClean="0"/>
              <a:t>СО2</a:t>
            </a:r>
            <a:r>
              <a:rPr lang="uk-UA" sz="1600" dirty="0" smtClean="0"/>
              <a:t> еквівалента.</a:t>
            </a:r>
          </a:p>
        </p:txBody>
      </p:sp>
      <p:pic>
        <p:nvPicPr>
          <p:cNvPr id="14338" name="Picture 2"/>
          <p:cNvPicPr>
            <a:picLocks noChangeAspect="1" noChangeArrowheads="1"/>
          </p:cNvPicPr>
          <p:nvPr/>
        </p:nvPicPr>
        <p:blipFill>
          <a:blip r:embed="rId3" cstate="print"/>
          <a:srcRect/>
          <a:stretch>
            <a:fillRect/>
          </a:stretch>
        </p:blipFill>
        <p:spPr bwMode="auto">
          <a:xfrm>
            <a:off x="7666048" y="500042"/>
            <a:ext cx="3857652" cy="2571768"/>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cstate="print"/>
          <a:srcRect/>
          <a:stretch>
            <a:fillRect/>
          </a:stretch>
        </p:blipFill>
        <p:spPr bwMode="auto">
          <a:xfrm>
            <a:off x="7666048" y="3235383"/>
            <a:ext cx="3916749" cy="2884437"/>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593686" y="1000108"/>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Розповсюдження небезпечних хвороб</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15362" name="Picture 2"/>
          <p:cNvPicPr>
            <a:picLocks noChangeAspect="1" noChangeArrowheads="1"/>
          </p:cNvPicPr>
          <p:nvPr/>
        </p:nvPicPr>
        <p:blipFill>
          <a:blip r:embed="rId2" cstate="print"/>
          <a:srcRect/>
          <a:stretch>
            <a:fillRect/>
          </a:stretch>
        </p:blipFill>
        <p:spPr bwMode="auto">
          <a:xfrm>
            <a:off x="1665256" y="2000240"/>
            <a:ext cx="3619500" cy="2171700"/>
          </a:xfrm>
          <a:prstGeom prst="rect">
            <a:avLst/>
          </a:prstGeom>
          <a:noFill/>
          <a:ln w="9525">
            <a:noFill/>
            <a:miter lim="800000"/>
            <a:headEnd/>
            <a:tailEnd/>
          </a:ln>
          <a:effectLst/>
        </p:spPr>
      </p:pic>
      <p:pic>
        <p:nvPicPr>
          <p:cNvPr id="15364" name="Picture 4"/>
          <p:cNvPicPr>
            <a:picLocks noChangeAspect="1" noChangeArrowheads="1"/>
          </p:cNvPicPr>
          <p:nvPr/>
        </p:nvPicPr>
        <p:blipFill>
          <a:blip r:embed="rId3" cstate="print"/>
          <a:srcRect/>
          <a:stretch>
            <a:fillRect/>
          </a:stretch>
        </p:blipFill>
        <p:spPr bwMode="auto">
          <a:xfrm>
            <a:off x="7808924" y="1857364"/>
            <a:ext cx="3238500" cy="2428875"/>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cstate="print"/>
          <a:srcRect/>
          <a:stretch>
            <a:fillRect/>
          </a:stretch>
        </p:blipFill>
        <p:spPr bwMode="auto">
          <a:xfrm>
            <a:off x="4737090" y="3643314"/>
            <a:ext cx="3195639" cy="2112992"/>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65124" y="1142984"/>
            <a:ext cx="4929222" cy="705506"/>
          </a:xfrm>
        </p:spPr>
        <p:txBody>
          <a:bodyPr>
            <a:noAutofit/>
          </a:bodyPr>
          <a:lstStyle/>
          <a:p>
            <a:pPr algn="ctr" defTabSz="914400">
              <a:lnSpc>
                <a:spcPct val="90000"/>
              </a:lnSpc>
              <a:spcBef>
                <a:spcPts val="0"/>
              </a:spcBef>
              <a:buNone/>
            </a:pPr>
            <a:r>
              <a:rPr lang="uk-UA" sz="2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Серед основних причин, що підвищують ризик розповсюдження СНІДУ в Україні: </a:t>
            </a:r>
            <a:endParaRPr lang="uk-UA" sz="2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736562" y="1857364"/>
            <a:ext cx="4857784" cy="4357718"/>
          </a:xfrm>
        </p:spPr>
        <p:txBody>
          <a:bodyPr>
            <a:noAutofit/>
          </a:bodyPr>
          <a:lstStyle/>
          <a:p>
            <a:pPr marL="0" indent="361950" algn="just">
              <a:lnSpc>
                <a:spcPct val="120000"/>
              </a:lnSpc>
              <a:spcBef>
                <a:spcPts val="0"/>
              </a:spcBef>
              <a:buFont typeface="Arial" pitchFamily="34" charset="0"/>
              <a:buChar char="•"/>
            </a:pPr>
            <a:r>
              <a:rPr lang="uk-UA" sz="1800" dirty="0" smtClean="0"/>
              <a:t>велике розповсюдження наркоманії та відсутність дієвих державних програм реабілітації наркозалежних;</a:t>
            </a:r>
          </a:p>
          <a:p>
            <a:pPr marL="0" indent="361950" algn="just">
              <a:lnSpc>
                <a:spcPct val="120000"/>
              </a:lnSpc>
              <a:spcBef>
                <a:spcPts val="0"/>
              </a:spcBef>
              <a:buFont typeface="Arial" pitchFamily="34" charset="0"/>
              <a:buChar char="•"/>
            </a:pPr>
            <a:r>
              <a:rPr lang="uk-UA" sz="1800" dirty="0" smtClean="0"/>
              <a:t>низький розвиток  медицини, особливо в сільській місцевості;</a:t>
            </a:r>
          </a:p>
          <a:p>
            <a:pPr marL="0" indent="361950" algn="just">
              <a:lnSpc>
                <a:spcPct val="120000"/>
              </a:lnSpc>
              <a:spcBef>
                <a:spcPts val="0"/>
              </a:spcBef>
              <a:buFont typeface="Arial" pitchFamily="34" charset="0"/>
              <a:buChar char="•"/>
            </a:pPr>
            <a:r>
              <a:rPr lang="uk-UA" sz="1800" dirty="0" smtClean="0"/>
              <a:t>відсутність страхової медицини;</a:t>
            </a:r>
          </a:p>
          <a:p>
            <a:pPr marL="0" indent="361950" algn="just">
              <a:lnSpc>
                <a:spcPct val="120000"/>
              </a:lnSpc>
              <a:spcBef>
                <a:spcPts val="0"/>
              </a:spcBef>
              <a:buFont typeface="Arial" pitchFamily="34" charset="0"/>
              <a:buChar char="•"/>
            </a:pPr>
            <a:r>
              <a:rPr lang="uk-UA" sz="1800" dirty="0" smtClean="0"/>
              <a:t>загальне зубожіння населення, що не дає змогу забезпечити лікування за власний кошт.</a:t>
            </a:r>
          </a:p>
        </p:txBody>
      </p:sp>
      <p:pic>
        <p:nvPicPr>
          <p:cNvPr id="16386" name="Picture 2"/>
          <p:cNvPicPr>
            <a:picLocks noChangeAspect="1" noChangeArrowheads="1"/>
          </p:cNvPicPr>
          <p:nvPr/>
        </p:nvPicPr>
        <p:blipFill>
          <a:blip r:embed="rId3" cstate="print"/>
          <a:srcRect/>
          <a:stretch>
            <a:fillRect/>
          </a:stretch>
        </p:blipFill>
        <p:spPr bwMode="auto">
          <a:xfrm>
            <a:off x="6737354" y="2285991"/>
            <a:ext cx="4286280" cy="3229389"/>
          </a:xfrm>
          <a:prstGeom prst="rect">
            <a:avLst/>
          </a:prstGeom>
          <a:noFill/>
          <a:ln w="9525">
            <a:noFill/>
            <a:miter lim="800000"/>
            <a:headEnd/>
            <a:tailEnd/>
          </a:ln>
          <a:effectLst/>
        </p:spPr>
      </p:pic>
      <p:sp>
        <p:nvSpPr>
          <p:cNvPr id="7" name="Заголовок 3"/>
          <p:cNvSpPr txBox="1">
            <a:spLocks/>
          </p:cNvSpPr>
          <p:nvPr/>
        </p:nvSpPr>
        <p:spPr>
          <a:xfrm>
            <a:off x="6523040" y="1214422"/>
            <a:ext cx="4929222" cy="705506"/>
          </a:xfrm>
          <a:prstGeom prst="rect">
            <a:avLst/>
          </a:prstGeom>
        </p:spPr>
        <p:txBody>
          <a:bodyPr vert="horz" lIns="0" rIns="0" bIns="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uk-UA" sz="2400" b="1" i="0" u="none" strike="noStrike" kern="1200" cap="none" spc="0" normalizeH="0" baseline="0" noProof="0" dirty="0" smtClean="0">
                <a:ln>
                  <a:noFill/>
                </a:ln>
                <a:solidFill>
                  <a:srgbClr val="FF0000"/>
                </a:solidFill>
                <a:effectLst>
                  <a:outerShdw blurRad="38100" dist="38100" dir="2700000" algn="br">
                    <a:srgbClr val="626817">
                      <a:alpha val="43000"/>
                      <a:lumMod val="50000"/>
                    </a:srgbClr>
                  </a:outerShdw>
                </a:effectLst>
                <a:uLnTx/>
                <a:uFillTx/>
                <a:latin typeface="Constantia"/>
                <a:ea typeface="+mj-ea"/>
                <a:cs typeface="+mj-cs"/>
              </a:rPr>
              <a:t>Україна займає перше місце в Європі по темпам розповсюдження СНІДУ</a:t>
            </a:r>
            <a:endParaRPr kumimoji="0" lang="uk-UA" sz="2400" b="1" i="0" u="none" strike="noStrike" kern="1200" cap="none" spc="0" normalizeH="0" baseline="0" noProof="0" dirty="0">
              <a:ln>
                <a:noFill/>
              </a:ln>
              <a:solidFill>
                <a:srgbClr val="FF0000"/>
              </a:solidFill>
              <a:effectLst>
                <a:outerShdw blurRad="38100" dist="38100" dir="2700000" algn="br">
                  <a:srgbClr val="626817">
                    <a:alpha val="43000"/>
                    <a:lumMod val="50000"/>
                  </a:srgbClr>
                </a:outerShdw>
              </a:effectLst>
              <a:uLnTx/>
              <a:uFillTx/>
              <a:latin typeface="Constantia"/>
              <a:ea typeface="+mj-ea"/>
              <a:cs typeface="+mj-cs"/>
            </a:endParaRPr>
          </a:p>
        </p:txBody>
      </p:sp>
      <p:pic>
        <p:nvPicPr>
          <p:cNvPr id="8" name="Picture 19" descr="narco"/>
          <p:cNvPicPr>
            <a:picLocks noChangeAspect="1" noChangeArrowheads="1"/>
          </p:cNvPicPr>
          <p:nvPr/>
        </p:nvPicPr>
        <p:blipFill>
          <a:blip r:embed="rId4" cstate="print"/>
          <a:srcRect/>
          <a:stretch>
            <a:fillRect/>
          </a:stretch>
        </p:blipFill>
        <p:spPr bwMode="auto">
          <a:xfrm>
            <a:off x="1022314" y="5072074"/>
            <a:ext cx="1676943" cy="1428760"/>
          </a:xfrm>
          <a:prstGeom prst="rect">
            <a:avLst/>
          </a:prstGeom>
          <a:noFill/>
          <a:ln w="9525">
            <a:noFill/>
            <a:miter lim="800000"/>
            <a:headEnd/>
            <a:tailEnd/>
          </a:ln>
        </p:spPr>
      </p:pic>
      <p:pic>
        <p:nvPicPr>
          <p:cNvPr id="9" name="Picture 16" descr="http://novynar.img.com.ua/img/forall/a/797/79.jpg"/>
          <p:cNvPicPr>
            <a:picLocks noChangeAspect="1" noChangeArrowheads="1"/>
          </p:cNvPicPr>
          <p:nvPr/>
        </p:nvPicPr>
        <p:blipFill>
          <a:blip r:embed="rId5" r:link="rId6" cstate="print"/>
          <a:srcRect/>
          <a:stretch>
            <a:fillRect/>
          </a:stretch>
        </p:blipFill>
        <p:spPr bwMode="auto">
          <a:xfrm>
            <a:off x="3665520" y="5072074"/>
            <a:ext cx="1858638" cy="1403336"/>
          </a:xfrm>
          <a:prstGeom prst="rect">
            <a:avLst/>
          </a:prstGeom>
          <a:noFill/>
          <a:ln w="9525">
            <a:noFill/>
            <a:miter lim="800000"/>
            <a:headEnd/>
            <a:tailEnd/>
          </a:ln>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736562" y="928670"/>
            <a:ext cx="4857784" cy="5286412"/>
          </a:xfrm>
        </p:spPr>
        <p:txBody>
          <a:bodyPr>
            <a:noAutofit/>
          </a:bodyPr>
          <a:lstStyle/>
          <a:p>
            <a:pPr marL="0" indent="361950" algn="just">
              <a:lnSpc>
                <a:spcPct val="120000"/>
              </a:lnSpc>
              <a:spcBef>
                <a:spcPts val="0"/>
              </a:spcBef>
              <a:buNone/>
            </a:pPr>
            <a:r>
              <a:rPr lang="uk-UA" sz="1800" dirty="0" smtClean="0"/>
              <a:t>На тлі позитивних світових тенденцій в Україні епідемія ВІЛ далі поширюється найшвидшими темпами у Східній Європі. </a:t>
            </a:r>
          </a:p>
          <a:p>
            <a:pPr marL="0" indent="361950" algn="just">
              <a:lnSpc>
                <a:spcPct val="120000"/>
              </a:lnSpc>
              <a:spcBef>
                <a:spcPts val="0"/>
              </a:spcBef>
              <a:buNone/>
            </a:pPr>
            <a:r>
              <a:rPr lang="uk-UA" sz="1800" dirty="0" smtClean="0"/>
              <a:t>Щодня від СНІДу в Україні помирає в середньому 7 людей. </a:t>
            </a:r>
          </a:p>
          <a:p>
            <a:pPr marL="0" indent="361950" algn="just">
              <a:lnSpc>
                <a:spcPct val="120000"/>
              </a:lnSpc>
              <a:spcBef>
                <a:spcPts val="0"/>
              </a:spcBef>
              <a:buNone/>
            </a:pPr>
            <a:r>
              <a:rPr lang="uk-UA" sz="1800" dirty="0" smtClean="0"/>
              <a:t>За даними Міжнародного Альянсу з ВІЛ/СНІД, лікування антиретровірусними препаратами отримують 14 256 українців.</a:t>
            </a:r>
          </a:p>
          <a:p>
            <a:pPr marL="0" indent="361950" algn="just">
              <a:lnSpc>
                <a:spcPct val="120000"/>
              </a:lnSpc>
              <a:spcBef>
                <a:spcPts val="0"/>
              </a:spcBef>
              <a:buNone/>
            </a:pPr>
            <a:r>
              <a:rPr lang="uk-UA" sz="1800" dirty="0" smtClean="0"/>
              <a:t>за оцінками фахівців лише третина ВІЛ інфікованих в Україні знають, що вони є носіями вірусу імунодефіциту і тому можуть бути чинниками поширення хвороби.</a:t>
            </a:r>
          </a:p>
        </p:txBody>
      </p:sp>
      <p:sp>
        <p:nvSpPr>
          <p:cNvPr id="6" name="Содержимое 4"/>
          <p:cNvSpPr txBox="1">
            <a:spLocks/>
          </p:cNvSpPr>
          <p:nvPr/>
        </p:nvSpPr>
        <p:spPr>
          <a:xfrm>
            <a:off x="5880098" y="1071546"/>
            <a:ext cx="4857784" cy="4357718"/>
          </a:xfrm>
          <a:prstGeom prst="rect">
            <a:avLst/>
          </a:prstGeom>
        </p:spPr>
        <p:txBody>
          <a:bodyPr vert="horz">
            <a:noAutofit/>
          </a:bodyPr>
          <a:lstStyle/>
          <a:p>
            <a:pPr lvl="0" indent="361950" algn="just">
              <a:buClr>
                <a:schemeClr val="accent3"/>
              </a:buClr>
              <a:buSzPct val="95000"/>
            </a:pPr>
            <a:r>
              <a:rPr lang="uk-UA" dirty="0" smtClean="0"/>
              <a:t>Дані </a:t>
            </a:r>
            <a:r>
              <a:rPr lang="en-US" dirty="0" smtClean="0"/>
              <a:t>UNAIDS </a:t>
            </a:r>
            <a:r>
              <a:rPr lang="uk-UA" dirty="0" smtClean="0"/>
              <a:t>про ВІЛ/СНІД в Україні</a:t>
            </a:r>
          </a:p>
          <a:p>
            <a:pPr lvl="0" indent="361950" algn="just">
              <a:buClr>
                <a:schemeClr val="accent3"/>
              </a:buClr>
              <a:buSzPct val="95000"/>
            </a:pPr>
            <a:endParaRPr lang="uk-UA" dirty="0" smtClean="0"/>
          </a:p>
          <a:p>
            <a:pPr lvl="0" indent="361950" algn="just">
              <a:buClr>
                <a:schemeClr val="accent3"/>
              </a:buClr>
              <a:buSzPct val="95000"/>
            </a:pPr>
            <a:r>
              <a:rPr lang="uk-UA" b="1" dirty="0" smtClean="0"/>
              <a:t>Оцінка кількості людей, що живуть з ВІЛ:</a:t>
            </a:r>
            <a:r>
              <a:rPr lang="uk-UA" dirty="0" smtClean="0"/>
              <a:t> 440 000 (340 000 - 540 000)</a:t>
            </a:r>
          </a:p>
          <a:p>
            <a:pPr lvl="0" indent="361950" algn="just">
              <a:buClr>
                <a:schemeClr val="accent3"/>
              </a:buClr>
              <a:buSzPct val="95000"/>
            </a:pPr>
            <a:r>
              <a:rPr lang="uk-UA" b="1" dirty="0" smtClean="0"/>
              <a:t>Показник поширеності серед дорослих віком 15-49 років: </a:t>
            </a:r>
            <a:r>
              <a:rPr lang="uk-UA" dirty="0" smtClean="0"/>
              <a:t>1,6% (1,2% - 2%)</a:t>
            </a:r>
          </a:p>
          <a:p>
            <a:pPr lvl="0" indent="361950" algn="just">
              <a:buClr>
                <a:schemeClr val="accent3"/>
              </a:buClr>
              <a:buSzPct val="95000"/>
            </a:pPr>
            <a:r>
              <a:rPr lang="uk-UA" b="1" dirty="0" smtClean="0"/>
              <a:t>Дорослі у віці 15 років і старші, що живуть з ВІЛ: </a:t>
            </a:r>
            <a:r>
              <a:rPr lang="uk-UA" dirty="0" smtClean="0"/>
              <a:t>430 000 (330 000 - 530 000)</a:t>
            </a:r>
          </a:p>
          <a:p>
            <a:pPr lvl="0" indent="361950" algn="just">
              <a:buClr>
                <a:schemeClr val="accent3"/>
              </a:buClr>
              <a:buSzPct val="95000"/>
            </a:pPr>
            <a:r>
              <a:rPr lang="uk-UA" b="1" dirty="0" smtClean="0"/>
              <a:t>Жінки у віці 15 років і старші, що живуть з ВІЛ: </a:t>
            </a:r>
            <a:r>
              <a:rPr lang="uk-UA" dirty="0" smtClean="0"/>
              <a:t>190 000 (140 000 - 230 000)</a:t>
            </a:r>
          </a:p>
          <a:p>
            <a:pPr lvl="0" indent="361950" algn="just">
              <a:buClr>
                <a:schemeClr val="accent3"/>
              </a:buClr>
              <a:buSzPct val="95000"/>
            </a:pPr>
            <a:r>
              <a:rPr lang="uk-UA" b="1" dirty="0" smtClean="0"/>
              <a:t>Число смертей в результаті СНІДу: </a:t>
            </a:r>
            <a:r>
              <a:rPr lang="uk-UA" dirty="0" smtClean="0"/>
              <a:t>19 000 (14 000 - 25 000)</a:t>
            </a:r>
          </a:p>
          <a:p>
            <a:pPr lvl="0" indent="361950" algn="just">
              <a:buClr>
                <a:schemeClr val="accent3"/>
              </a:buClr>
              <a:buSzPct val="95000"/>
            </a:pPr>
            <a:endParaRPr lang="uk-UA" dirty="0" smtClean="0"/>
          </a:p>
        </p:txBody>
      </p:sp>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65190" y="428604"/>
            <a:ext cx="10429948" cy="99125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Сутність </a:t>
            </a:r>
            <a:r>
              <a:rPr lang="uk-UA" sz="5400" dirty="0" smtClean="0">
                <a:solidFill>
                  <a:schemeClr val="accent1"/>
                </a:solidFill>
                <a:effectLst>
                  <a:outerShdw blurRad="38100" dist="38100" dir="2700000" algn="br">
                    <a:srgbClr val="626817">
                      <a:alpha val="43000"/>
                      <a:lumMod val="50000"/>
                    </a:srgbClr>
                  </a:outerShdw>
                </a:effectLst>
                <a:latin typeface="Constantia"/>
              </a:rPr>
              <a:t>глобальних проблем</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665124" y="1571612"/>
            <a:ext cx="10787138" cy="4448188"/>
          </a:xfrm>
        </p:spPr>
        <p:txBody>
          <a:bodyPr>
            <a:normAutofit fontScale="92500" lnSpcReduction="20000"/>
          </a:bodyPr>
          <a:lstStyle/>
          <a:p>
            <a:pPr marL="0" indent="361950" algn="just">
              <a:lnSpc>
                <a:spcPct val="110000"/>
              </a:lnSpc>
              <a:spcBef>
                <a:spcPts val="0"/>
              </a:spcBef>
              <a:buNone/>
            </a:pPr>
            <a:r>
              <a:rPr lang="uk-UA" dirty="0" smtClean="0"/>
              <a:t>Глобальні проблеми людства (глобальні проблеми, глобальні проблеми сучасності) - комплекс проблем і ситуацій, що зачіпають життєві інтереси всіх народів світу і вимагають для свого розв’язання колективних зусиль світової громадськості (екологічні проблеми, гонка озброєнь, хвороби і т.д.). Глобальні проблеми людства стосуються як поверхні землі, так і Світового океану, атмосфери планети, навколоземного космічного простору.</a:t>
            </a:r>
          </a:p>
          <a:p>
            <a:pPr marL="0" indent="361950" algn="just">
              <a:lnSpc>
                <a:spcPct val="110000"/>
              </a:lnSpc>
              <a:spcBef>
                <a:spcPts val="0"/>
              </a:spcBef>
              <a:buNone/>
            </a:pPr>
            <a:r>
              <a:rPr lang="uk-UA" dirty="0" smtClean="0"/>
              <a:t>Це сукупність соціоприродних проблем, від вирішення яких залежить подальший прогрес людства, збереження цивілізації. Ці проблеми характеризуються динамізмом, виникають як об'єктивний фактор розвитку суспільства і для свого вирішення потребують об'єднаних зусиль всього людства. Глобальні проблеми взаємопов'язані, охоплюють всі сторони життя людей і зачіпають всі країни світу.</a:t>
            </a:r>
            <a:endParaRPr lang="uk-UA" dirty="0"/>
          </a:p>
        </p:txBody>
      </p:sp>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9"/>
          <p:cNvPicPr>
            <a:picLocks noChangeAspect="1" noChangeArrowheads="1"/>
          </p:cNvPicPr>
          <p:nvPr/>
        </p:nvPicPr>
        <p:blipFill>
          <a:blip r:embed="rId2" cstate="print"/>
          <a:srcRect/>
          <a:stretch>
            <a:fillRect/>
          </a:stretch>
        </p:blipFill>
        <p:spPr bwMode="auto">
          <a:xfrm>
            <a:off x="593686" y="2000240"/>
            <a:ext cx="4546087" cy="2542939"/>
          </a:xfrm>
          <a:prstGeom prst="rect">
            <a:avLst/>
          </a:prstGeom>
          <a:noFill/>
          <a:ln w="9525">
            <a:noFill/>
            <a:miter lim="800000"/>
            <a:headEnd/>
            <a:tailEnd/>
          </a:ln>
        </p:spPr>
      </p:pic>
      <p:sp>
        <p:nvSpPr>
          <p:cNvPr id="6" name="Заголовок 3"/>
          <p:cNvSpPr>
            <a:spLocks noGrp="1"/>
          </p:cNvSpPr>
          <p:nvPr>
            <p:ph type="title"/>
          </p:nvPr>
        </p:nvSpPr>
        <p:spPr>
          <a:xfrm>
            <a:off x="593686" y="714356"/>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Природні катаклізми, пов'язані із глобальним потеплінням</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3665520" y="4000504"/>
            <a:ext cx="3976682" cy="221455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7237420" y="1785926"/>
            <a:ext cx="3857652" cy="2571768"/>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285728"/>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Урагани та смерчі</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593686" y="1071546"/>
            <a:ext cx="6500858" cy="4357718"/>
          </a:xfrm>
        </p:spPr>
        <p:txBody>
          <a:bodyPr>
            <a:noAutofit/>
          </a:bodyPr>
          <a:lstStyle/>
          <a:p>
            <a:pPr marL="0" indent="361950" algn="just">
              <a:lnSpc>
                <a:spcPct val="120000"/>
              </a:lnSpc>
              <a:spcBef>
                <a:spcPts val="0"/>
              </a:spcBef>
              <a:buNone/>
            </a:pPr>
            <a:r>
              <a:rPr lang="uk-UA" sz="1600" dirty="0" smtClean="0"/>
              <a:t>Примхлива погода, з частими аномальними для України явищами, як то: відлиги в лютому, морози у березні, цвітіння липи в травні і тропічні зливи, в нашій країні збережеться. При цьому, ситуація може погіршитися смерчами й ураганами, або ж страшними зливами. Вчені-кліматологи прогнозують, що катаклізми продовжаться і далі: замість стабільно теплого літа, прохолодних весни-осені та морозної зими нас щорічно буде чекати температурна «синусоїда» - різкі перепади від морозу до спеки і навпаки, а дощі будуть раптово змінюватися періодами посухи. Так само можливі й градобої зі зливами, і смерчі, і міні-торнадо, особливо в пригірних і приморських областях.</a:t>
            </a:r>
          </a:p>
          <a:p>
            <a:pPr marL="0" indent="361950" algn="just">
              <a:lnSpc>
                <a:spcPct val="120000"/>
              </a:lnSpc>
              <a:spcBef>
                <a:spcPts val="0"/>
              </a:spcBef>
              <a:buNone/>
            </a:pPr>
            <a:r>
              <a:rPr lang="uk-UA" sz="1600" dirty="0" smtClean="0"/>
              <a:t>Найбільш руйнівний смерч в Україні стався 26 травня 1948 року над селами Білогорівка та Берестове Донецької області промчав смерч, діаметр якого в основі становив близько 30 м. Смерч обрушився на пасажирський потяг та скинув 7 вагонів із полотна залізниці.</a:t>
            </a:r>
          </a:p>
        </p:txBody>
      </p:sp>
      <p:pic>
        <p:nvPicPr>
          <p:cNvPr id="2051" name="Picture 3"/>
          <p:cNvPicPr>
            <a:picLocks noChangeAspect="1" noChangeArrowheads="1"/>
          </p:cNvPicPr>
          <p:nvPr/>
        </p:nvPicPr>
        <p:blipFill>
          <a:blip r:embed="rId3" cstate="print"/>
          <a:srcRect/>
          <a:stretch>
            <a:fillRect/>
          </a:stretch>
        </p:blipFill>
        <p:spPr bwMode="auto">
          <a:xfrm>
            <a:off x="7951800" y="3143248"/>
            <a:ext cx="2857500" cy="21431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7666048" y="714356"/>
            <a:ext cx="3586171" cy="2567024"/>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285728"/>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Повені і зсуви</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593686" y="1071546"/>
            <a:ext cx="6500858" cy="4357718"/>
          </a:xfrm>
        </p:spPr>
        <p:txBody>
          <a:bodyPr>
            <a:noAutofit/>
          </a:bodyPr>
          <a:lstStyle/>
          <a:p>
            <a:pPr marL="0" indent="361950" algn="just">
              <a:lnSpc>
                <a:spcPct val="120000"/>
              </a:lnSpc>
              <a:spcBef>
                <a:spcPts val="0"/>
              </a:spcBef>
              <a:buNone/>
            </a:pPr>
            <a:r>
              <a:rPr lang="uk-UA" sz="1600" dirty="0" smtClean="0"/>
              <a:t>В Україні зростає ризик великих повеней – через глобальні зміни клімату,  стверджують і українські дослідники, і їхні американські колеги. За словами науковців, потрібні детальні дослідження. Серед міст, яким загрожують повені, є й українська столиця. Київські житломасиви Оболонь, </a:t>
            </a:r>
            <a:r>
              <a:rPr lang="uk-UA" sz="1600" dirty="0" err="1" smtClean="0"/>
              <a:t>Русанівка</a:t>
            </a:r>
            <a:r>
              <a:rPr lang="uk-UA" sz="1600" dirty="0" smtClean="0"/>
              <a:t>, </a:t>
            </a:r>
            <a:r>
              <a:rPr lang="uk-UA" sz="1600" dirty="0" err="1" smtClean="0"/>
              <a:t>Позняки</a:t>
            </a:r>
            <a:r>
              <a:rPr lang="uk-UA" sz="1600" dirty="0" smtClean="0"/>
              <a:t>, </a:t>
            </a:r>
            <a:r>
              <a:rPr lang="uk-UA" sz="1600" dirty="0" err="1" smtClean="0"/>
              <a:t>Осокорки</a:t>
            </a:r>
            <a:r>
              <a:rPr lang="uk-UA" sz="1600" dirty="0" smtClean="0"/>
              <a:t> може затопити весняна повінь, якщо вона відбудеться на рівні 1930 року – стверджують дослідники Гідрометцентру та відділу математичного моделювання навколишнього середовища НАН України.  Раніше таке водопілля траплялося з імовірністю раз на сто років, однак через глобальне потепління це може відбуватися частіше.</a:t>
            </a:r>
          </a:p>
          <a:p>
            <a:pPr marL="0" indent="361950" algn="just">
              <a:lnSpc>
                <a:spcPct val="120000"/>
              </a:lnSpc>
              <a:spcBef>
                <a:spcPts val="0"/>
              </a:spcBef>
              <a:buNone/>
            </a:pPr>
            <a:r>
              <a:rPr lang="uk-UA" sz="1600" dirty="0" smtClean="0"/>
              <a:t>Експерти вважають, що зсуви і повені, яких буде все більше, - також результат будівництва на берегах житла, плюс-будівництва дамб, мостів та водосховищ. У тих же Карпатах причиною зсувів називають масову вирубку лісів ще в повоєнні роки, а в Криму - відсутність природних пляжів.</a:t>
            </a:r>
          </a:p>
          <a:p>
            <a:pPr marL="0" indent="361950" algn="just">
              <a:lnSpc>
                <a:spcPct val="120000"/>
              </a:lnSpc>
              <a:spcBef>
                <a:spcPts val="0"/>
              </a:spcBef>
              <a:buNone/>
            </a:pPr>
            <a:r>
              <a:rPr lang="uk-UA" sz="1600" dirty="0" smtClean="0"/>
              <a:t>Ще дна причина зсувів - те, що 70% території України - лісові ґрунти, які чутливі до додаткової води і тепла.</a:t>
            </a:r>
          </a:p>
          <a:p>
            <a:pPr marL="0" indent="361950" algn="just">
              <a:lnSpc>
                <a:spcPct val="120000"/>
              </a:lnSpc>
              <a:spcBef>
                <a:spcPts val="0"/>
              </a:spcBef>
              <a:buNone/>
            </a:pPr>
            <a:endParaRPr lang="uk-UA" sz="1600" dirty="0" smtClean="0"/>
          </a:p>
        </p:txBody>
      </p:sp>
      <p:pic>
        <p:nvPicPr>
          <p:cNvPr id="2050" name="Picture 2"/>
          <p:cNvPicPr>
            <a:picLocks noChangeAspect="1" noChangeArrowheads="1"/>
          </p:cNvPicPr>
          <p:nvPr/>
        </p:nvPicPr>
        <p:blipFill>
          <a:blip r:embed="rId3" cstate="print"/>
          <a:srcRect/>
          <a:stretch>
            <a:fillRect/>
          </a:stretch>
        </p:blipFill>
        <p:spPr bwMode="auto">
          <a:xfrm>
            <a:off x="7523172" y="785794"/>
            <a:ext cx="4024324" cy="265522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7951800" y="3714752"/>
            <a:ext cx="3467103" cy="2311356"/>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285728"/>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Найбільш руйнівні повені в Україні</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6" name="Прямоугольник 5"/>
          <p:cNvSpPr/>
          <p:nvPr/>
        </p:nvSpPr>
        <p:spPr>
          <a:xfrm>
            <a:off x="593686" y="1214422"/>
            <a:ext cx="8001056" cy="2862322"/>
          </a:xfrm>
          <a:prstGeom prst="rect">
            <a:avLst/>
          </a:prstGeom>
        </p:spPr>
        <p:txBody>
          <a:bodyPr wrap="square">
            <a:spAutoFit/>
          </a:bodyPr>
          <a:lstStyle/>
          <a:p>
            <a:pPr indent="536575" algn="just"/>
            <a:r>
              <a:rPr lang="uk-UA" dirty="0" smtClean="0"/>
              <a:t>Паводок на заході України 2008 року — стихійне лихо, що сталося влітку 2008 року через інтенсивні грозові дощі і, як результат, різке підняття рівня води в річках. Пік повені припав на 23 — 27 липня, вона вважається найбільшою в історії Західної України за останні 60 років. Загинуло 30 осіб, з них шестеро діти. На території Львівської, Закарпатської, Тернопільської, Чернівецької та Івано-Франківської областей було підтоплені 40 тисяч 601 житловий будинок і 33 тисячі 882 га сільськогосподарських угідь, пошкоджено 360 автомобільних і 561 пішохідний міст, розмито 680,61 км автомобільних доріг. Загальні збитки від повені оцінювалися на суму 3 — 4 млрд. гривень</a:t>
            </a:r>
            <a:endParaRPr lang="uk-UA" dirty="0"/>
          </a:p>
        </p:txBody>
      </p:sp>
      <p:pic>
        <p:nvPicPr>
          <p:cNvPr id="2" name="Picture 2"/>
          <p:cNvPicPr>
            <a:picLocks noChangeAspect="1" noChangeArrowheads="1"/>
          </p:cNvPicPr>
          <p:nvPr/>
        </p:nvPicPr>
        <p:blipFill>
          <a:blip r:embed="rId3" cstate="print"/>
          <a:srcRect/>
          <a:stretch>
            <a:fillRect/>
          </a:stretch>
        </p:blipFill>
        <p:spPr bwMode="auto">
          <a:xfrm>
            <a:off x="8880494" y="1000108"/>
            <a:ext cx="2951892" cy="2786081"/>
          </a:xfrm>
          <a:prstGeom prst="rect">
            <a:avLst/>
          </a:prstGeom>
          <a:noFill/>
          <a:ln w="9525">
            <a:noFill/>
            <a:miter lim="800000"/>
            <a:headEnd/>
            <a:tailEnd/>
          </a:ln>
          <a:effectLst/>
        </p:spPr>
      </p:pic>
      <p:sp>
        <p:nvSpPr>
          <p:cNvPr id="8" name="Прямоугольник 7"/>
          <p:cNvSpPr/>
          <p:nvPr/>
        </p:nvSpPr>
        <p:spPr>
          <a:xfrm>
            <a:off x="665124" y="4071942"/>
            <a:ext cx="8072494" cy="2308324"/>
          </a:xfrm>
          <a:prstGeom prst="rect">
            <a:avLst/>
          </a:prstGeom>
        </p:spPr>
        <p:txBody>
          <a:bodyPr wrap="square">
            <a:spAutoFit/>
          </a:bodyPr>
          <a:lstStyle/>
          <a:p>
            <a:pPr indent="536575" algn="just"/>
            <a:r>
              <a:rPr lang="uk-UA" dirty="0" smtClean="0"/>
              <a:t>Повінь на Закарпатті 1998 року — стихійне лихо, що сталося восени 1998 року в Закарпатській області. Початком трагедії стали інтенсивні дощі 3-5 листопада. Вийшли з берегів ріки Тиса, </a:t>
            </a:r>
            <a:r>
              <a:rPr lang="uk-UA" dirty="0" err="1" smtClean="0"/>
              <a:t>Теребля</a:t>
            </a:r>
            <a:r>
              <a:rPr lang="uk-UA" dirty="0" smtClean="0"/>
              <a:t>, </a:t>
            </a:r>
            <a:r>
              <a:rPr lang="uk-UA" dirty="0" err="1" smtClean="0"/>
              <a:t>Тересва</a:t>
            </a:r>
            <a:r>
              <a:rPr lang="uk-UA" dirty="0" smtClean="0"/>
              <a:t>, </a:t>
            </a:r>
            <a:r>
              <a:rPr lang="uk-UA" dirty="0" err="1" smtClean="0"/>
              <a:t>Боржава</a:t>
            </a:r>
            <a:r>
              <a:rPr lang="uk-UA" dirty="0" smtClean="0"/>
              <a:t>, </a:t>
            </a:r>
            <a:r>
              <a:rPr lang="uk-UA" dirty="0" err="1" smtClean="0"/>
              <a:t>Латориця</a:t>
            </a:r>
            <a:r>
              <a:rPr lang="uk-UA" dirty="0" smtClean="0"/>
              <a:t> та інші, які підтопили майже 120 населених пунктів. У зоні стихійного лиха опинилося близько 350 тисяч людей — майже третина населення області. Внаслідок повені загинуло 17 чоловік. Відселено із місця стихійного лиха понад 20 тисяч осіб. У період паводку було підтоплені 40793 житлових будинків, з них 2695 зруйновано та 2877 пошкоджено. </a:t>
            </a:r>
            <a:endParaRPr lang="uk-UA" dirty="0"/>
          </a:p>
        </p:txBody>
      </p:sp>
      <p:pic>
        <p:nvPicPr>
          <p:cNvPr id="2051" name="Picture 3"/>
          <p:cNvPicPr>
            <a:picLocks noChangeAspect="1" noChangeArrowheads="1"/>
          </p:cNvPicPr>
          <p:nvPr/>
        </p:nvPicPr>
        <p:blipFill>
          <a:blip r:embed="rId4" cstate="print"/>
          <a:srcRect/>
          <a:stretch>
            <a:fillRect/>
          </a:stretch>
        </p:blipFill>
        <p:spPr bwMode="auto">
          <a:xfrm>
            <a:off x="8880494" y="4214818"/>
            <a:ext cx="2909961" cy="1931487"/>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593686" y="714356"/>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Економічні проблеми</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1027" name="Picture 3"/>
          <p:cNvPicPr>
            <a:picLocks noChangeAspect="1" noChangeArrowheads="1"/>
          </p:cNvPicPr>
          <p:nvPr/>
        </p:nvPicPr>
        <p:blipFill>
          <a:blip r:embed="rId2" cstate="print"/>
          <a:srcRect/>
          <a:stretch>
            <a:fillRect/>
          </a:stretch>
        </p:blipFill>
        <p:spPr bwMode="auto">
          <a:xfrm>
            <a:off x="1379504" y="2643182"/>
            <a:ext cx="3333750" cy="28575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7308858" y="2928934"/>
            <a:ext cx="3810000" cy="28575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4237024" y="2000240"/>
            <a:ext cx="4324868" cy="2400302"/>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0"/>
            <a:ext cx="1064426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Економічна стагнація 1990-х рр. в Україні</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6" name="Прямоугольник 5"/>
          <p:cNvSpPr/>
          <p:nvPr/>
        </p:nvSpPr>
        <p:spPr>
          <a:xfrm>
            <a:off x="665124" y="857232"/>
            <a:ext cx="10858576" cy="1200329"/>
          </a:xfrm>
          <a:prstGeom prst="rect">
            <a:avLst/>
          </a:prstGeom>
        </p:spPr>
        <p:txBody>
          <a:bodyPr wrap="square">
            <a:spAutoFit/>
          </a:bodyPr>
          <a:lstStyle/>
          <a:p>
            <a:pPr indent="536575" algn="just"/>
            <a:r>
              <a:rPr lang="uk-UA" dirty="0" smtClean="0"/>
              <a:t>Зниження національного прибутку становило 11-15 % на рік в 1991—1994; у 1995 валовий національний продукт становив 2400 дол. на душу населення. Результатом гіперінфляції стало майже повне руйнування в 1993—1994 економіки країни, до 1997 інфляцію вдалося припинити, але середньомісячний прибуток громадян становив 90 дол.</a:t>
            </a:r>
            <a:endParaRPr lang="uk-UA" dirty="0"/>
          </a:p>
        </p:txBody>
      </p:sp>
      <p:pic>
        <p:nvPicPr>
          <p:cNvPr id="2050" name="Picture 2"/>
          <p:cNvPicPr>
            <a:picLocks noChangeAspect="1" noChangeArrowheads="1"/>
          </p:cNvPicPr>
          <p:nvPr/>
        </p:nvPicPr>
        <p:blipFill>
          <a:blip r:embed="rId3" cstate="print"/>
          <a:srcRect/>
          <a:stretch>
            <a:fillRect/>
          </a:stretch>
        </p:blipFill>
        <p:spPr bwMode="auto">
          <a:xfrm>
            <a:off x="665124" y="2143116"/>
            <a:ext cx="3429024" cy="2571768"/>
          </a:xfrm>
          <a:prstGeom prst="rect">
            <a:avLst/>
          </a:prstGeom>
          <a:noFill/>
          <a:ln w="9525">
            <a:noFill/>
            <a:miter lim="800000"/>
            <a:headEnd/>
            <a:tailEnd/>
          </a:ln>
          <a:effectLst/>
        </p:spPr>
      </p:pic>
      <p:pic>
        <p:nvPicPr>
          <p:cNvPr id="3" name="Picture 3"/>
          <p:cNvPicPr>
            <a:picLocks noChangeAspect="1" noChangeArrowheads="1"/>
          </p:cNvPicPr>
          <p:nvPr/>
        </p:nvPicPr>
        <p:blipFill>
          <a:blip r:embed="rId4" cstate="print"/>
          <a:srcRect/>
          <a:stretch>
            <a:fillRect/>
          </a:stretch>
        </p:blipFill>
        <p:spPr bwMode="auto">
          <a:xfrm>
            <a:off x="3951272" y="3071810"/>
            <a:ext cx="3929066" cy="25717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a:stretch>
            <a:fillRect/>
          </a:stretch>
        </p:blipFill>
        <p:spPr bwMode="auto">
          <a:xfrm>
            <a:off x="7666048" y="2143116"/>
            <a:ext cx="3857652" cy="2743200"/>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0"/>
            <a:ext cx="1064426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Криза 2008-2010 років</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6" name="Прямоугольник 5"/>
          <p:cNvSpPr/>
          <p:nvPr/>
        </p:nvSpPr>
        <p:spPr>
          <a:xfrm>
            <a:off x="665124" y="857232"/>
            <a:ext cx="10858576" cy="2031325"/>
          </a:xfrm>
          <a:prstGeom prst="rect">
            <a:avLst/>
          </a:prstGeom>
        </p:spPr>
        <p:txBody>
          <a:bodyPr wrap="square">
            <a:spAutoFit/>
          </a:bodyPr>
          <a:lstStyle/>
          <a:p>
            <a:pPr indent="536575" algn="just"/>
            <a:r>
              <a:rPr lang="uk-UA" dirty="0" smtClean="0"/>
              <a:t>Виникнення фінансової та економічної кризи в Україні стало очевидним восени 2008 року після погіршення ряду економічних показників та повідомлень про фінансові проблеми ряду провідних комерційних банків країни. Так, ЗМІ повідомляли про істотне скорочення попиту на залізо та сталь, що призвело до зменшення обсягів експорту та надходження валюти до Української економіки.[1] Восени та на початку зими ціни на нерухомість впали на 25 %, було призупинено понад 80 % будівельних проектів. </a:t>
            </a:r>
            <a:r>
              <a:rPr lang="ru-RU" dirty="0" smtClean="0"/>
              <a:t>За </a:t>
            </a:r>
            <a:r>
              <a:rPr lang="uk-UA" dirty="0" smtClean="0"/>
              <a:t>оцінкою</a:t>
            </a:r>
            <a:r>
              <a:rPr lang="ru-RU" dirty="0" smtClean="0"/>
              <a:t> МВФ, </a:t>
            </a:r>
            <a:r>
              <a:rPr lang="uk-UA" dirty="0" smtClean="0"/>
              <a:t>обчислень</a:t>
            </a:r>
            <a:r>
              <a:rPr lang="ru-RU" dirty="0" smtClean="0"/>
              <a:t> у </a:t>
            </a:r>
            <a:r>
              <a:rPr lang="uk-UA" dirty="0" smtClean="0"/>
              <a:t>доларах</a:t>
            </a:r>
            <a:r>
              <a:rPr lang="ru-RU" dirty="0" smtClean="0"/>
              <a:t> США ВВП </a:t>
            </a:r>
            <a:r>
              <a:rPr lang="uk-UA" dirty="0" smtClean="0"/>
              <a:t>України</a:t>
            </a:r>
            <a:r>
              <a:rPr lang="ru-RU" dirty="0" smtClean="0"/>
              <a:t> за 2009 </a:t>
            </a:r>
            <a:r>
              <a:rPr lang="uk-UA" dirty="0" smtClean="0"/>
              <a:t>рік скоротився </a:t>
            </a:r>
            <a:r>
              <a:rPr lang="ru-RU" dirty="0" smtClean="0"/>
              <a:t>на 35.6% (179.6 млрд. дол. 2008 </a:t>
            </a:r>
            <a:r>
              <a:rPr lang="uk-UA" dirty="0" smtClean="0"/>
              <a:t>проти</a:t>
            </a:r>
            <a:r>
              <a:rPr lang="ru-RU" dirty="0" smtClean="0"/>
              <a:t> 115.7 млрд. дол. 2009-го).</a:t>
            </a:r>
            <a:endParaRPr lang="uk-UA" dirty="0"/>
          </a:p>
        </p:txBody>
      </p:sp>
      <p:pic>
        <p:nvPicPr>
          <p:cNvPr id="3074" name="Picture 2"/>
          <p:cNvPicPr>
            <a:picLocks noChangeAspect="1" noChangeArrowheads="1"/>
          </p:cNvPicPr>
          <p:nvPr/>
        </p:nvPicPr>
        <p:blipFill>
          <a:blip r:embed="rId3" cstate="print"/>
          <a:srcRect/>
          <a:stretch>
            <a:fillRect/>
          </a:stretch>
        </p:blipFill>
        <p:spPr bwMode="auto">
          <a:xfrm>
            <a:off x="7451734" y="3214686"/>
            <a:ext cx="4397408" cy="2357454"/>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022314" y="3143248"/>
            <a:ext cx="3641566" cy="2571768"/>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4808528" y="3286124"/>
            <a:ext cx="2457450" cy="3038475"/>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593686" y="714356"/>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Демографічна криза</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4098" name="Picture 2"/>
          <p:cNvPicPr>
            <a:picLocks noChangeAspect="1" noChangeArrowheads="1"/>
          </p:cNvPicPr>
          <p:nvPr/>
        </p:nvPicPr>
        <p:blipFill>
          <a:blip r:embed="rId2" cstate="print"/>
          <a:srcRect/>
          <a:stretch>
            <a:fillRect/>
          </a:stretch>
        </p:blipFill>
        <p:spPr bwMode="auto">
          <a:xfrm>
            <a:off x="3308330" y="2714620"/>
            <a:ext cx="5643570" cy="32861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0" y="2285992"/>
            <a:ext cx="4524380" cy="226219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8094677" y="1857364"/>
            <a:ext cx="3500462" cy="3214710"/>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06446" y="214290"/>
            <a:ext cx="1064426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Старіння нації</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6" name="Прямоугольник 5"/>
          <p:cNvSpPr/>
          <p:nvPr/>
        </p:nvSpPr>
        <p:spPr>
          <a:xfrm>
            <a:off x="665124" y="857232"/>
            <a:ext cx="6858048" cy="5355312"/>
          </a:xfrm>
          <a:prstGeom prst="rect">
            <a:avLst/>
          </a:prstGeom>
        </p:spPr>
        <p:txBody>
          <a:bodyPr wrap="square">
            <a:spAutoFit/>
          </a:bodyPr>
          <a:lstStyle/>
          <a:p>
            <a:pPr indent="536575" algn="just"/>
            <a:r>
              <a:rPr lang="uk-UA" dirty="0" smtClean="0"/>
              <a:t>Коефіцієнт народжуваності на території України впродовж </a:t>
            </a:r>
            <a:r>
              <a:rPr lang="en-US" dirty="0" smtClean="0"/>
              <a:t>XX </a:t>
            </a:r>
            <a:r>
              <a:rPr lang="uk-UA" dirty="0" smtClean="0"/>
              <a:t>століття постійно знижувався. Якщо на початку століття в сім'ях здебільшого було по 3-6 дітей, то під його кінець почали переважати сім'ї з однією чи двома дітьми. Такі процеси були характерними не лише для України, а й для більшості розвинутих країн Європи. Поступовий перехід до малодітної сім'ї пов'язують із підвищенням освітнього рівня громадян , відходом від традиції, зростанням участі жінок у суспільному виробництві, підвищенням загального рівня життя. Так, коефіцієнт народжуваності в межах теперішньої України</a:t>
            </a:r>
          </a:p>
          <a:p>
            <a:pPr indent="536575" algn="just"/>
            <a:r>
              <a:rPr lang="uk-UA" dirty="0" smtClean="0"/>
              <a:t>1913 р. - 44,</a:t>
            </a:r>
          </a:p>
          <a:p>
            <a:pPr indent="536575" algn="just"/>
            <a:r>
              <a:rPr lang="uk-UA" dirty="0" smtClean="0"/>
              <a:t>1940 р. - 28,</a:t>
            </a:r>
          </a:p>
          <a:p>
            <a:pPr indent="536575" algn="just"/>
            <a:r>
              <a:rPr lang="uk-UA" dirty="0" smtClean="0"/>
              <a:t>1965 р. - 15,3</a:t>
            </a:r>
          </a:p>
          <a:p>
            <a:pPr indent="536575" algn="just"/>
            <a:r>
              <a:rPr lang="uk-UA" dirty="0" smtClean="0"/>
              <a:t>1991 р. - 12,1,</a:t>
            </a:r>
          </a:p>
          <a:p>
            <a:pPr indent="536575" algn="just"/>
            <a:r>
              <a:rPr lang="uk-UA" dirty="0" smtClean="0"/>
              <a:t>2001 р. - 7,7,</a:t>
            </a:r>
          </a:p>
          <a:p>
            <a:pPr indent="536575" algn="just"/>
            <a:r>
              <a:rPr lang="uk-UA" dirty="0" smtClean="0"/>
              <a:t>2008 р. - 11,0 на 1000 жителів.</a:t>
            </a:r>
          </a:p>
          <a:p>
            <a:pPr indent="536575" algn="just"/>
            <a:endParaRPr lang="uk-UA" dirty="0" smtClean="0"/>
          </a:p>
          <a:p>
            <a:pPr indent="536575" algn="just"/>
            <a:r>
              <a:rPr lang="uk-UA" dirty="0" smtClean="0"/>
              <a:t>Отже тільки на початку </a:t>
            </a:r>
            <a:r>
              <a:rPr lang="en-US" dirty="0" smtClean="0"/>
              <a:t>XXI </a:t>
            </a:r>
            <a:r>
              <a:rPr lang="uk-UA" dirty="0" smtClean="0"/>
              <a:t>століття він почав дещо підвищуватися.</a:t>
            </a:r>
            <a:endParaRPr lang="uk-UA" dirty="0"/>
          </a:p>
        </p:txBody>
      </p:sp>
      <p:pic>
        <p:nvPicPr>
          <p:cNvPr id="5122" name="Picture 2"/>
          <p:cNvPicPr>
            <a:picLocks noChangeAspect="1" noChangeArrowheads="1"/>
          </p:cNvPicPr>
          <p:nvPr/>
        </p:nvPicPr>
        <p:blipFill>
          <a:blip r:embed="rId3" cstate="print"/>
          <a:srcRect/>
          <a:stretch>
            <a:fillRect/>
          </a:stretch>
        </p:blipFill>
        <p:spPr bwMode="auto">
          <a:xfrm>
            <a:off x="7737486" y="642918"/>
            <a:ext cx="4071966" cy="5629275"/>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665124" y="714356"/>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Проблема подолання бідності</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7170" name="Picture 2"/>
          <p:cNvPicPr>
            <a:picLocks noChangeAspect="1" noChangeArrowheads="1"/>
          </p:cNvPicPr>
          <p:nvPr/>
        </p:nvPicPr>
        <p:blipFill>
          <a:blip r:embed="rId2" cstate="print"/>
          <a:srcRect/>
          <a:stretch>
            <a:fillRect/>
          </a:stretch>
        </p:blipFill>
        <p:spPr bwMode="auto">
          <a:xfrm>
            <a:off x="4308462" y="1643050"/>
            <a:ext cx="3536161" cy="2357441"/>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236496" y="3429000"/>
            <a:ext cx="4667250" cy="31432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7308858" y="3143248"/>
            <a:ext cx="4476764" cy="3357573"/>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236037" y="1571837"/>
            <a:ext cx="5453298" cy="4643538"/>
            <a:chOff x="1555" y="1410"/>
            <a:chExt cx="2369" cy="2251"/>
          </a:xfrm>
        </p:grpSpPr>
        <p:grpSp>
          <p:nvGrpSpPr>
            <p:cNvPr id="3" name="Group 5"/>
            <p:cNvGrpSpPr>
              <a:grpSpLocks/>
            </p:cNvGrpSpPr>
            <p:nvPr/>
          </p:nvGrpSpPr>
          <p:grpSpPr bwMode="auto">
            <a:xfrm>
              <a:off x="1555" y="1410"/>
              <a:ext cx="2369" cy="2251"/>
              <a:chOff x="1555" y="1410"/>
              <a:chExt cx="2369" cy="2251"/>
            </a:xfrm>
          </p:grpSpPr>
          <p:grpSp>
            <p:nvGrpSpPr>
              <p:cNvPr id="5" name="Group 8"/>
              <p:cNvGrpSpPr>
                <a:grpSpLocks/>
              </p:cNvGrpSpPr>
              <p:nvPr/>
            </p:nvGrpSpPr>
            <p:grpSpPr bwMode="auto">
              <a:xfrm>
                <a:off x="1555" y="1410"/>
                <a:ext cx="2369" cy="2251"/>
                <a:chOff x="1555" y="1410"/>
                <a:chExt cx="2369" cy="2251"/>
              </a:xfrm>
            </p:grpSpPr>
            <p:sp>
              <p:nvSpPr>
                <p:cNvPr id="16406" name="Oval 9"/>
                <p:cNvSpPr>
                  <a:spLocks noChangeArrowheads="1"/>
                </p:cNvSpPr>
                <p:nvPr/>
              </p:nvSpPr>
              <p:spPr bwMode="auto">
                <a:xfrm>
                  <a:off x="1711" y="1445"/>
                  <a:ext cx="2143" cy="2216"/>
                </a:xfrm>
                <a:prstGeom prst="ellipse">
                  <a:avLst/>
                </a:prstGeom>
                <a:noFill/>
                <a:ln w="38100" algn="ctr">
                  <a:solidFill>
                    <a:schemeClr val="tx2"/>
                  </a:solidFill>
                  <a:round/>
                  <a:headEnd/>
                  <a:tailEnd/>
                </a:ln>
              </p:spPr>
              <p:txBody>
                <a:bodyPr wrap="square" anchor="ctr">
                  <a:spAutoFit/>
                </a:bodyPr>
                <a:lstStyle/>
                <a:p>
                  <a:endParaRPr lang="ru-RU" dirty="0"/>
                </a:p>
              </p:txBody>
            </p:sp>
            <p:grpSp>
              <p:nvGrpSpPr>
                <p:cNvPr id="6" name="Group 10"/>
                <p:cNvGrpSpPr>
                  <a:grpSpLocks/>
                </p:cNvGrpSpPr>
                <p:nvPr/>
              </p:nvGrpSpPr>
              <p:grpSpPr bwMode="auto">
                <a:xfrm>
                  <a:off x="2145" y="1445"/>
                  <a:ext cx="227" cy="227"/>
                  <a:chOff x="2060" y="1832"/>
                  <a:chExt cx="227" cy="227"/>
                </a:xfrm>
              </p:grpSpPr>
              <p:sp>
                <p:nvSpPr>
                  <p:cNvPr id="125963" name="Oval 11"/>
                  <p:cNvSpPr>
                    <a:spLocks noChangeArrowheads="1"/>
                  </p:cNvSpPr>
                  <p:nvPr/>
                </p:nvSpPr>
                <p:spPr bwMode="gray">
                  <a:xfrm>
                    <a:off x="2060" y="1832"/>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w="9525" algn="ctr">
                    <a:noFill/>
                    <a:round/>
                    <a:headEnd/>
                    <a:tailEnd/>
                  </a:ln>
                  <a:effectLst/>
                </p:spPr>
                <p:txBody>
                  <a:bodyPr wrap="none" anchor="ctr"/>
                  <a:lstStyle/>
                  <a:p>
                    <a:pPr>
                      <a:defRPr/>
                    </a:pPr>
                    <a:endParaRPr lang="ru-RU" dirty="0"/>
                  </a:p>
                </p:txBody>
              </p:sp>
              <p:sp>
                <p:nvSpPr>
                  <p:cNvPr id="125964" name="Oval 12"/>
                  <p:cNvSpPr>
                    <a:spLocks noChangeArrowheads="1"/>
                  </p:cNvSpPr>
                  <p:nvPr/>
                </p:nvSpPr>
                <p:spPr bwMode="gray">
                  <a:xfrm>
                    <a:off x="2091" y="1866"/>
                    <a:ext cx="110"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w="9525" algn="ctr">
                    <a:noFill/>
                    <a:round/>
                    <a:headEnd/>
                    <a:tailEnd/>
                  </a:ln>
                  <a:effectLst/>
                </p:spPr>
                <p:txBody>
                  <a:bodyPr wrap="none" anchor="ctr"/>
                  <a:lstStyle/>
                  <a:p>
                    <a:pPr>
                      <a:defRPr/>
                    </a:pPr>
                    <a:endParaRPr lang="ru-RU" dirty="0"/>
                  </a:p>
                </p:txBody>
              </p:sp>
            </p:grpSp>
            <p:grpSp>
              <p:nvGrpSpPr>
                <p:cNvPr id="7" name="Group 13"/>
                <p:cNvGrpSpPr>
                  <a:grpSpLocks/>
                </p:cNvGrpSpPr>
                <p:nvPr/>
              </p:nvGrpSpPr>
              <p:grpSpPr bwMode="auto">
                <a:xfrm>
                  <a:off x="1555" y="2345"/>
                  <a:ext cx="234" cy="231"/>
                  <a:chOff x="1657" y="2642"/>
                  <a:chExt cx="234" cy="231"/>
                </a:xfrm>
              </p:grpSpPr>
              <p:sp>
                <p:nvSpPr>
                  <p:cNvPr id="125966" name="Oval 14"/>
                  <p:cNvSpPr>
                    <a:spLocks noChangeArrowheads="1"/>
                  </p:cNvSpPr>
                  <p:nvPr/>
                </p:nvSpPr>
                <p:spPr bwMode="gray">
                  <a:xfrm>
                    <a:off x="1657" y="2642"/>
                    <a:ext cx="227" cy="231"/>
                  </a:xfrm>
                  <a:prstGeom prst="ellipse">
                    <a:avLst/>
                  </a:prstGeom>
                  <a:gradFill rotWithShape="1">
                    <a:gsLst>
                      <a:gs pos="0">
                        <a:schemeClr val="accent2">
                          <a:gamma/>
                          <a:tint val="33725"/>
                          <a:invGamma/>
                        </a:schemeClr>
                      </a:gs>
                      <a:gs pos="100000">
                        <a:schemeClr val="accent2"/>
                      </a:gs>
                    </a:gsLst>
                    <a:path path="shape">
                      <a:fillToRect l="50000" t="50000" r="50000" b="50000"/>
                    </a:path>
                  </a:gradFill>
                  <a:ln w="9525" algn="ctr">
                    <a:noFill/>
                    <a:round/>
                    <a:headEnd/>
                    <a:tailEnd/>
                  </a:ln>
                  <a:effectLst/>
                </p:spPr>
                <p:txBody>
                  <a:bodyPr wrap="none" anchor="ctr"/>
                  <a:lstStyle/>
                  <a:p>
                    <a:pPr>
                      <a:defRPr/>
                    </a:pPr>
                    <a:endParaRPr lang="ru-RU" dirty="0"/>
                  </a:p>
                </p:txBody>
              </p:sp>
              <p:sp>
                <p:nvSpPr>
                  <p:cNvPr id="125967" name="Oval 15"/>
                  <p:cNvSpPr>
                    <a:spLocks noChangeArrowheads="1"/>
                  </p:cNvSpPr>
                  <p:nvPr/>
                </p:nvSpPr>
                <p:spPr bwMode="gray">
                  <a:xfrm>
                    <a:off x="1750" y="2711"/>
                    <a:ext cx="141" cy="146"/>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w="9525" algn="ctr">
                    <a:noFill/>
                    <a:round/>
                    <a:headEnd/>
                    <a:tailEnd/>
                  </a:ln>
                  <a:effectLst/>
                </p:spPr>
                <p:txBody>
                  <a:bodyPr wrap="none" anchor="ctr"/>
                  <a:lstStyle/>
                  <a:p>
                    <a:pPr>
                      <a:defRPr/>
                    </a:pPr>
                    <a:endParaRPr lang="ru-RU" dirty="0"/>
                  </a:p>
                </p:txBody>
              </p:sp>
            </p:grpSp>
            <p:grpSp>
              <p:nvGrpSpPr>
                <p:cNvPr id="8" name="Group 16"/>
                <p:cNvGrpSpPr>
                  <a:grpSpLocks/>
                </p:cNvGrpSpPr>
                <p:nvPr/>
              </p:nvGrpSpPr>
              <p:grpSpPr bwMode="auto">
                <a:xfrm>
                  <a:off x="1990" y="3280"/>
                  <a:ext cx="227" cy="227"/>
                  <a:chOff x="2092" y="3558"/>
                  <a:chExt cx="227" cy="227"/>
                </a:xfrm>
              </p:grpSpPr>
              <p:sp>
                <p:nvSpPr>
                  <p:cNvPr id="125969" name="Oval 17"/>
                  <p:cNvSpPr>
                    <a:spLocks noChangeArrowheads="1"/>
                  </p:cNvSpPr>
                  <p:nvPr/>
                </p:nvSpPr>
                <p:spPr bwMode="gray">
                  <a:xfrm>
                    <a:off x="2092" y="3558"/>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w="9525" algn="ctr">
                    <a:noFill/>
                    <a:round/>
                    <a:headEnd/>
                    <a:tailEnd/>
                  </a:ln>
                  <a:effectLst/>
                </p:spPr>
                <p:txBody>
                  <a:bodyPr wrap="none" anchor="ctr"/>
                  <a:lstStyle/>
                  <a:p>
                    <a:pPr>
                      <a:defRPr/>
                    </a:pPr>
                    <a:endParaRPr lang="ru-RU" dirty="0"/>
                  </a:p>
                </p:txBody>
              </p:sp>
              <p:sp>
                <p:nvSpPr>
                  <p:cNvPr id="125970" name="Oval 18"/>
                  <p:cNvSpPr>
                    <a:spLocks noChangeArrowheads="1"/>
                  </p:cNvSpPr>
                  <p:nvPr/>
                </p:nvSpPr>
                <p:spPr bwMode="gray">
                  <a:xfrm>
                    <a:off x="2092" y="3627"/>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w="9525" algn="ctr">
                    <a:noFill/>
                    <a:round/>
                    <a:headEnd/>
                    <a:tailEnd/>
                  </a:ln>
                  <a:effectLst/>
                </p:spPr>
                <p:txBody>
                  <a:bodyPr wrap="none" anchor="ctr"/>
                  <a:lstStyle/>
                  <a:p>
                    <a:pPr>
                      <a:defRPr/>
                    </a:pPr>
                    <a:endParaRPr lang="ru-RU" dirty="0"/>
                  </a:p>
                </p:txBody>
              </p:sp>
            </p:grpSp>
            <p:grpSp>
              <p:nvGrpSpPr>
                <p:cNvPr id="9" name="Group 19"/>
                <p:cNvGrpSpPr>
                  <a:grpSpLocks/>
                </p:cNvGrpSpPr>
                <p:nvPr/>
              </p:nvGrpSpPr>
              <p:grpSpPr bwMode="auto">
                <a:xfrm>
                  <a:off x="3107" y="1410"/>
                  <a:ext cx="223" cy="231"/>
                  <a:chOff x="3354" y="1810"/>
                  <a:chExt cx="223" cy="231"/>
                </a:xfrm>
              </p:grpSpPr>
              <p:sp>
                <p:nvSpPr>
                  <p:cNvPr id="125972" name="Oval 20"/>
                  <p:cNvSpPr>
                    <a:spLocks noChangeArrowheads="1"/>
                  </p:cNvSpPr>
                  <p:nvPr/>
                </p:nvSpPr>
                <p:spPr bwMode="gray">
                  <a:xfrm>
                    <a:off x="3354" y="1810"/>
                    <a:ext cx="223" cy="231"/>
                  </a:xfrm>
                  <a:prstGeom prst="ellipse">
                    <a:avLst/>
                  </a:prstGeom>
                  <a:gradFill rotWithShape="1">
                    <a:gsLst>
                      <a:gs pos="0">
                        <a:schemeClr val="accent2">
                          <a:gamma/>
                          <a:tint val="33725"/>
                          <a:invGamma/>
                        </a:schemeClr>
                      </a:gs>
                      <a:gs pos="100000">
                        <a:schemeClr val="accent2"/>
                      </a:gs>
                    </a:gsLst>
                    <a:path path="shape">
                      <a:fillToRect l="50000" t="50000" r="50000" b="50000"/>
                    </a:path>
                  </a:gradFill>
                  <a:ln w="9525" algn="ctr">
                    <a:noFill/>
                    <a:round/>
                    <a:headEnd/>
                    <a:tailEnd/>
                  </a:ln>
                  <a:effectLst/>
                </p:spPr>
                <p:txBody>
                  <a:bodyPr wrap="none" anchor="ctr"/>
                  <a:lstStyle/>
                  <a:p>
                    <a:pPr>
                      <a:defRPr/>
                    </a:pPr>
                    <a:endParaRPr lang="ru-RU" dirty="0"/>
                  </a:p>
                </p:txBody>
              </p:sp>
              <p:sp>
                <p:nvSpPr>
                  <p:cNvPr id="125973" name="Oval 21"/>
                  <p:cNvSpPr>
                    <a:spLocks noChangeArrowheads="1"/>
                  </p:cNvSpPr>
                  <p:nvPr/>
                </p:nvSpPr>
                <p:spPr bwMode="gray">
                  <a:xfrm>
                    <a:off x="3385" y="1845"/>
                    <a:ext cx="141" cy="146"/>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w="9525" algn="ctr">
                    <a:noFill/>
                    <a:round/>
                    <a:headEnd/>
                    <a:tailEnd/>
                  </a:ln>
                  <a:effectLst/>
                </p:spPr>
                <p:txBody>
                  <a:bodyPr wrap="none" anchor="ctr"/>
                  <a:lstStyle/>
                  <a:p>
                    <a:pPr>
                      <a:defRPr/>
                    </a:pPr>
                    <a:endParaRPr lang="ru-RU" dirty="0"/>
                  </a:p>
                </p:txBody>
              </p:sp>
            </p:grpSp>
            <p:grpSp>
              <p:nvGrpSpPr>
                <p:cNvPr id="10" name="Group 22"/>
                <p:cNvGrpSpPr>
                  <a:grpSpLocks/>
                </p:cNvGrpSpPr>
                <p:nvPr/>
              </p:nvGrpSpPr>
              <p:grpSpPr bwMode="auto">
                <a:xfrm>
                  <a:off x="3697" y="2345"/>
                  <a:ext cx="227" cy="231"/>
                  <a:chOff x="3799" y="2642"/>
                  <a:chExt cx="227" cy="231"/>
                </a:xfrm>
              </p:grpSpPr>
              <p:sp>
                <p:nvSpPr>
                  <p:cNvPr id="125975" name="Oval 23"/>
                  <p:cNvSpPr>
                    <a:spLocks noChangeArrowheads="1"/>
                  </p:cNvSpPr>
                  <p:nvPr/>
                </p:nvSpPr>
                <p:spPr bwMode="gray">
                  <a:xfrm>
                    <a:off x="3799" y="2642"/>
                    <a:ext cx="227" cy="231"/>
                  </a:xfrm>
                  <a:prstGeom prst="ellipse">
                    <a:avLst/>
                  </a:prstGeom>
                  <a:gradFill rotWithShape="1">
                    <a:gsLst>
                      <a:gs pos="0">
                        <a:schemeClr val="accent2">
                          <a:gamma/>
                          <a:tint val="33725"/>
                          <a:invGamma/>
                        </a:schemeClr>
                      </a:gs>
                      <a:gs pos="100000">
                        <a:schemeClr val="accent2"/>
                      </a:gs>
                    </a:gsLst>
                    <a:path path="shape">
                      <a:fillToRect l="50000" t="50000" r="50000" b="50000"/>
                    </a:path>
                  </a:gradFill>
                  <a:ln w="9525" algn="ctr">
                    <a:noFill/>
                    <a:round/>
                    <a:headEnd/>
                    <a:tailEnd/>
                  </a:ln>
                  <a:effectLst/>
                </p:spPr>
                <p:txBody>
                  <a:bodyPr wrap="none" anchor="ctr"/>
                  <a:lstStyle/>
                  <a:p>
                    <a:pPr>
                      <a:defRPr/>
                    </a:pPr>
                    <a:endParaRPr lang="ru-RU" dirty="0"/>
                  </a:p>
                </p:txBody>
              </p:sp>
              <p:sp>
                <p:nvSpPr>
                  <p:cNvPr id="125976" name="Oval 24"/>
                  <p:cNvSpPr>
                    <a:spLocks noChangeArrowheads="1"/>
                  </p:cNvSpPr>
                  <p:nvPr/>
                </p:nvSpPr>
                <p:spPr bwMode="gray">
                  <a:xfrm>
                    <a:off x="3830" y="2677"/>
                    <a:ext cx="141" cy="146"/>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w="9525" algn="ctr">
                    <a:noFill/>
                    <a:round/>
                    <a:headEnd/>
                    <a:tailEnd/>
                  </a:ln>
                  <a:effectLst/>
                </p:spPr>
                <p:txBody>
                  <a:bodyPr wrap="none" anchor="ctr"/>
                  <a:lstStyle/>
                  <a:p>
                    <a:pPr>
                      <a:defRPr/>
                    </a:pPr>
                    <a:endParaRPr lang="ru-RU" dirty="0"/>
                  </a:p>
                </p:txBody>
              </p:sp>
            </p:grpSp>
            <p:grpSp>
              <p:nvGrpSpPr>
                <p:cNvPr id="11" name="Group 25"/>
                <p:cNvGrpSpPr>
                  <a:grpSpLocks/>
                </p:cNvGrpSpPr>
                <p:nvPr/>
              </p:nvGrpSpPr>
              <p:grpSpPr bwMode="auto">
                <a:xfrm>
                  <a:off x="3231" y="3370"/>
                  <a:ext cx="310" cy="227"/>
                  <a:chOff x="3488" y="3521"/>
                  <a:chExt cx="310" cy="227"/>
                </a:xfrm>
              </p:grpSpPr>
              <p:sp>
                <p:nvSpPr>
                  <p:cNvPr id="125978" name="Oval 26"/>
                  <p:cNvSpPr>
                    <a:spLocks noChangeArrowheads="1"/>
                  </p:cNvSpPr>
                  <p:nvPr/>
                </p:nvSpPr>
                <p:spPr bwMode="gray">
                  <a:xfrm>
                    <a:off x="3515" y="3521"/>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w="9525" algn="ctr">
                    <a:noFill/>
                    <a:round/>
                    <a:headEnd/>
                    <a:tailEnd/>
                  </a:ln>
                  <a:effectLst/>
                </p:spPr>
                <p:txBody>
                  <a:bodyPr wrap="none" anchor="ctr"/>
                  <a:lstStyle/>
                  <a:p>
                    <a:pPr>
                      <a:defRPr/>
                    </a:pPr>
                    <a:endParaRPr lang="ru-RU" dirty="0"/>
                  </a:p>
                </p:txBody>
              </p:sp>
              <p:sp>
                <p:nvSpPr>
                  <p:cNvPr id="125979" name="Oval 27"/>
                  <p:cNvSpPr>
                    <a:spLocks noChangeArrowheads="1"/>
                  </p:cNvSpPr>
                  <p:nvPr/>
                </p:nvSpPr>
                <p:spPr bwMode="gray">
                  <a:xfrm>
                    <a:off x="3488" y="3569"/>
                    <a:ext cx="310" cy="139"/>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w="9525" algn="ctr">
                    <a:noFill/>
                    <a:round/>
                    <a:headEnd/>
                    <a:tailEnd/>
                  </a:ln>
                  <a:effectLst/>
                </p:spPr>
                <p:txBody>
                  <a:bodyPr wrap="none" anchor="ctr"/>
                  <a:lstStyle/>
                  <a:p>
                    <a:pPr>
                      <a:defRPr/>
                    </a:pPr>
                    <a:endParaRPr lang="ru-RU" dirty="0"/>
                  </a:p>
                </p:txBody>
              </p:sp>
            </p:grpSp>
          </p:grpSp>
          <p:sp>
            <p:nvSpPr>
              <p:cNvPr id="16403" name="Oval 29"/>
              <p:cNvSpPr>
                <a:spLocks noChangeArrowheads="1"/>
              </p:cNvSpPr>
              <p:nvPr/>
            </p:nvSpPr>
            <p:spPr bwMode="gray">
              <a:xfrm>
                <a:off x="2328" y="2027"/>
                <a:ext cx="927" cy="92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vert="eaVert" wrap="none" anchor="ctr"/>
              <a:lstStyle/>
              <a:p>
                <a:endParaRPr lang="ru-RU" dirty="0"/>
              </a:p>
            </p:txBody>
          </p:sp>
        </p:grpSp>
        <p:sp>
          <p:nvSpPr>
            <p:cNvPr id="16401" name="Text Box 30"/>
            <p:cNvSpPr txBox="1">
              <a:spLocks noChangeArrowheads="1"/>
            </p:cNvSpPr>
            <p:nvPr/>
          </p:nvSpPr>
          <p:spPr bwMode="gray">
            <a:xfrm>
              <a:off x="2331" y="2276"/>
              <a:ext cx="908" cy="438"/>
            </a:xfrm>
            <a:prstGeom prst="rect">
              <a:avLst/>
            </a:prstGeom>
            <a:noFill/>
            <a:ln w="9525" algn="ctr">
              <a:noFill/>
              <a:miter lim="800000"/>
              <a:headEnd/>
              <a:tailEnd/>
            </a:ln>
          </p:spPr>
          <p:txBody>
            <a:bodyPr>
              <a:spAutoFit/>
            </a:bodyPr>
            <a:lstStyle/>
            <a:p>
              <a:pPr algn="ctr" eaLnBrk="0" hangingPunct="0"/>
              <a:r>
                <a:rPr lang="uk-UA" sz="2000" b="1" dirty="0">
                  <a:solidFill>
                    <a:srgbClr val="000000"/>
                  </a:solidFill>
                  <a:latin typeface="Monotype Corsiva" pitchFamily="66" charset="0"/>
                </a:rPr>
                <a:t>Ознаки глобальних проблем</a:t>
              </a:r>
              <a:endParaRPr lang="en-US" sz="2000" b="1" dirty="0">
                <a:solidFill>
                  <a:srgbClr val="000000"/>
                </a:solidFill>
                <a:latin typeface="Monotype Corsiva" pitchFamily="66" charset="0"/>
              </a:endParaRPr>
            </a:p>
          </p:txBody>
        </p:sp>
      </p:grpSp>
      <p:grpSp>
        <p:nvGrpSpPr>
          <p:cNvPr id="12" name="Group 31"/>
          <p:cNvGrpSpPr>
            <a:grpSpLocks/>
          </p:cNvGrpSpPr>
          <p:nvPr/>
        </p:nvGrpSpPr>
        <p:grpSpPr bwMode="auto">
          <a:xfrm>
            <a:off x="6551494" y="1142985"/>
            <a:ext cx="5637331" cy="1763713"/>
            <a:chOff x="2983" y="1258"/>
            <a:chExt cx="2664" cy="1111"/>
          </a:xfrm>
        </p:grpSpPr>
        <p:sp>
          <p:nvSpPr>
            <p:cNvPr id="125984" name="AutoShape 32"/>
            <p:cNvSpPr>
              <a:spLocks noChangeArrowheads="1"/>
            </p:cNvSpPr>
            <p:nvPr/>
          </p:nvSpPr>
          <p:spPr bwMode="gray">
            <a:xfrm rot="17973186">
              <a:off x="2824" y="2029"/>
              <a:ext cx="499" cy="182"/>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a:defRPr/>
              </a:pPr>
              <a:endParaRPr lang="ru-RU" dirty="0"/>
            </a:p>
          </p:txBody>
        </p:sp>
        <p:sp>
          <p:nvSpPr>
            <p:cNvPr id="16399" name="Text Box 33"/>
            <p:cNvSpPr txBox="1">
              <a:spLocks noChangeArrowheads="1"/>
            </p:cNvSpPr>
            <p:nvPr/>
          </p:nvSpPr>
          <p:spPr bwMode="auto">
            <a:xfrm>
              <a:off x="3498" y="1258"/>
              <a:ext cx="2149" cy="291"/>
            </a:xfrm>
            <a:prstGeom prst="rect">
              <a:avLst/>
            </a:prstGeom>
            <a:noFill/>
            <a:ln w="9525" algn="ctr">
              <a:noFill/>
              <a:miter lim="800000"/>
              <a:headEnd/>
              <a:tailEnd/>
            </a:ln>
          </p:spPr>
          <p:txBody>
            <a:bodyPr>
              <a:spAutoFit/>
            </a:bodyPr>
            <a:lstStyle/>
            <a:p>
              <a:pPr algn="ctr" eaLnBrk="0" hangingPunct="0"/>
              <a:r>
                <a:rPr lang="uk-UA" sz="2400" b="1" dirty="0">
                  <a:latin typeface="Monotype Corsiva" pitchFamily="66" charset="0"/>
                </a:rPr>
                <a:t>Загальнолюдський характер</a:t>
              </a:r>
              <a:endParaRPr lang="en-US" sz="2400" b="1" dirty="0">
                <a:latin typeface="Monotype Corsiva" pitchFamily="66" charset="0"/>
              </a:endParaRPr>
            </a:p>
          </p:txBody>
        </p:sp>
      </p:grpSp>
      <p:grpSp>
        <p:nvGrpSpPr>
          <p:cNvPr id="13" name="Group 34"/>
          <p:cNvGrpSpPr>
            <a:grpSpLocks/>
          </p:cNvGrpSpPr>
          <p:nvPr/>
        </p:nvGrpSpPr>
        <p:grpSpPr bwMode="auto">
          <a:xfrm>
            <a:off x="7379832" y="3500438"/>
            <a:ext cx="4615278" cy="457200"/>
            <a:chOff x="3063" y="2362"/>
            <a:chExt cx="2697" cy="288"/>
          </a:xfrm>
        </p:grpSpPr>
        <p:sp>
          <p:nvSpPr>
            <p:cNvPr id="125987" name="AutoShape 35"/>
            <p:cNvSpPr>
              <a:spLocks noChangeArrowheads="1"/>
            </p:cNvSpPr>
            <p:nvPr/>
          </p:nvSpPr>
          <p:spPr bwMode="gray">
            <a:xfrm>
              <a:off x="3063" y="2407"/>
              <a:ext cx="500" cy="182"/>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a:defRPr/>
              </a:pPr>
              <a:endParaRPr lang="ru-RU" dirty="0"/>
            </a:p>
          </p:txBody>
        </p:sp>
        <p:sp>
          <p:nvSpPr>
            <p:cNvPr id="16397" name="Text Box 36"/>
            <p:cNvSpPr txBox="1">
              <a:spLocks noChangeArrowheads="1"/>
            </p:cNvSpPr>
            <p:nvPr/>
          </p:nvSpPr>
          <p:spPr bwMode="auto">
            <a:xfrm>
              <a:off x="4014" y="2362"/>
              <a:ext cx="1746" cy="288"/>
            </a:xfrm>
            <a:prstGeom prst="rect">
              <a:avLst/>
            </a:prstGeom>
            <a:noFill/>
            <a:ln w="9525" algn="ctr">
              <a:noFill/>
              <a:miter lim="800000"/>
              <a:headEnd/>
              <a:tailEnd/>
            </a:ln>
          </p:spPr>
          <p:txBody>
            <a:bodyPr>
              <a:spAutoFit/>
            </a:bodyPr>
            <a:lstStyle/>
            <a:p>
              <a:pPr algn="ctr" eaLnBrk="0" hangingPunct="0"/>
              <a:r>
                <a:rPr lang="uk-UA" sz="2400" b="1" dirty="0">
                  <a:latin typeface="Monotype Corsiva" pitchFamily="66" charset="0"/>
                </a:rPr>
                <a:t>Масштабність</a:t>
              </a:r>
              <a:endParaRPr lang="en-US" sz="2400" b="1" dirty="0">
                <a:latin typeface="Monotype Corsiva" pitchFamily="66" charset="0"/>
              </a:endParaRPr>
            </a:p>
          </p:txBody>
        </p:sp>
      </p:grpSp>
      <p:grpSp>
        <p:nvGrpSpPr>
          <p:cNvPr id="14" name="Group 37"/>
          <p:cNvGrpSpPr>
            <a:grpSpLocks/>
          </p:cNvGrpSpPr>
          <p:nvPr/>
        </p:nvGrpSpPr>
        <p:grpSpPr bwMode="auto">
          <a:xfrm>
            <a:off x="307934" y="3286124"/>
            <a:ext cx="4792493" cy="830902"/>
            <a:chOff x="-314" y="1773"/>
            <a:chExt cx="2858" cy="775"/>
          </a:xfrm>
        </p:grpSpPr>
        <p:sp>
          <p:nvSpPr>
            <p:cNvPr id="125990" name="AutoShape 38"/>
            <p:cNvSpPr>
              <a:spLocks noChangeArrowheads="1"/>
            </p:cNvSpPr>
            <p:nvPr/>
          </p:nvSpPr>
          <p:spPr bwMode="gray">
            <a:xfrm rot="10800000">
              <a:off x="2000" y="1973"/>
              <a:ext cx="544" cy="33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a:defRPr/>
              </a:pPr>
              <a:endParaRPr lang="ru-RU" dirty="0"/>
            </a:p>
          </p:txBody>
        </p:sp>
        <p:sp>
          <p:nvSpPr>
            <p:cNvPr id="16395" name="Text Box 39"/>
            <p:cNvSpPr txBox="1">
              <a:spLocks noChangeArrowheads="1"/>
            </p:cNvSpPr>
            <p:nvPr/>
          </p:nvSpPr>
          <p:spPr bwMode="auto">
            <a:xfrm>
              <a:off x="-314" y="1773"/>
              <a:ext cx="1463" cy="775"/>
            </a:xfrm>
            <a:prstGeom prst="rect">
              <a:avLst/>
            </a:prstGeom>
            <a:noFill/>
            <a:ln w="9525" algn="ctr">
              <a:noFill/>
              <a:miter lim="800000"/>
              <a:headEnd/>
              <a:tailEnd/>
            </a:ln>
          </p:spPr>
          <p:txBody>
            <a:bodyPr>
              <a:spAutoFit/>
            </a:bodyPr>
            <a:lstStyle/>
            <a:p>
              <a:pPr algn="r" eaLnBrk="0" hangingPunct="0"/>
              <a:r>
                <a:rPr lang="uk-UA" sz="2400" b="1" dirty="0">
                  <a:latin typeface="Monotype Corsiva" pitchFamily="66" charset="0"/>
                </a:rPr>
                <a:t>Надзвичайна гострота</a:t>
              </a:r>
              <a:endParaRPr lang="en-US" sz="2400" b="1" dirty="0">
                <a:latin typeface="Monotype Corsiva" pitchFamily="66" charset="0"/>
              </a:endParaRPr>
            </a:p>
          </p:txBody>
        </p:sp>
      </p:grpSp>
      <p:grpSp>
        <p:nvGrpSpPr>
          <p:cNvPr id="15" name="Group 40"/>
          <p:cNvGrpSpPr>
            <a:grpSpLocks/>
          </p:cNvGrpSpPr>
          <p:nvPr/>
        </p:nvGrpSpPr>
        <p:grpSpPr bwMode="auto">
          <a:xfrm>
            <a:off x="236496" y="1071547"/>
            <a:ext cx="5275475" cy="1835151"/>
            <a:chOff x="0" y="1253"/>
            <a:chExt cx="2493" cy="1156"/>
          </a:xfrm>
        </p:grpSpPr>
        <p:sp>
          <p:nvSpPr>
            <p:cNvPr id="125993" name="AutoShape 41"/>
            <p:cNvSpPr>
              <a:spLocks noChangeArrowheads="1"/>
            </p:cNvSpPr>
            <p:nvPr/>
          </p:nvSpPr>
          <p:spPr bwMode="gray">
            <a:xfrm rot="14369022">
              <a:off x="2152" y="2069"/>
              <a:ext cx="499" cy="182"/>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a:defRPr/>
              </a:pPr>
              <a:endParaRPr lang="ru-RU" dirty="0"/>
            </a:p>
          </p:txBody>
        </p:sp>
        <p:sp>
          <p:nvSpPr>
            <p:cNvPr id="16393" name="Text Box 42"/>
            <p:cNvSpPr txBox="1">
              <a:spLocks noChangeArrowheads="1"/>
            </p:cNvSpPr>
            <p:nvPr/>
          </p:nvSpPr>
          <p:spPr bwMode="auto">
            <a:xfrm>
              <a:off x="0" y="1253"/>
              <a:ext cx="1925" cy="523"/>
            </a:xfrm>
            <a:prstGeom prst="rect">
              <a:avLst/>
            </a:prstGeom>
            <a:noFill/>
            <a:ln w="9525" algn="ctr">
              <a:noFill/>
              <a:miter lim="800000"/>
              <a:headEnd/>
              <a:tailEnd/>
            </a:ln>
          </p:spPr>
          <p:txBody>
            <a:bodyPr>
              <a:spAutoFit/>
            </a:bodyPr>
            <a:lstStyle/>
            <a:p>
              <a:pPr algn="ctr" eaLnBrk="0" hangingPunct="0"/>
              <a:r>
                <a:rPr lang="uk-UA" sz="2400" b="1" dirty="0">
                  <a:latin typeface="Monotype Corsiva" pitchFamily="66" charset="0"/>
                </a:rPr>
                <a:t>Необхідність колективного вирішення</a:t>
              </a:r>
              <a:endParaRPr lang="en-US" sz="2400" b="1" dirty="0">
                <a:latin typeface="Monotype Corsiva" pitchFamily="66"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par>
                          <p:cTn id="14" fill="hold">
                            <p:stCondLst>
                              <p:cond delay="2000"/>
                            </p:stCondLst>
                            <p:childTnLst>
                              <p:par>
                                <p:cTn id="15" presetID="37"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37"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8" fill="hold">
                            <p:stCondLst>
                              <p:cond delay="4000"/>
                            </p:stCondLst>
                            <p:childTnLst>
                              <p:par>
                                <p:cTn id="29" presetID="37"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5" fill="hold">
                            <p:stCondLst>
                              <p:cond delay="5000"/>
                            </p:stCondLst>
                            <p:childTnLst>
                              <p:par>
                                <p:cTn id="36" presetID="37"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900" decel="100000" fill="hold"/>
                                        <p:tgtEl>
                                          <p:spTgt spid="15"/>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6562" y="0"/>
            <a:ext cx="1064426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Бідність в Україні</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6" name="Прямоугольник 5"/>
          <p:cNvSpPr/>
          <p:nvPr/>
        </p:nvSpPr>
        <p:spPr>
          <a:xfrm>
            <a:off x="665124" y="857233"/>
            <a:ext cx="10858576" cy="3693319"/>
          </a:xfrm>
          <a:prstGeom prst="rect">
            <a:avLst/>
          </a:prstGeom>
        </p:spPr>
        <p:txBody>
          <a:bodyPr wrap="square">
            <a:spAutoFit/>
          </a:bodyPr>
          <a:lstStyle/>
          <a:p>
            <a:pPr indent="536575" algn="just"/>
            <a:r>
              <a:rPr lang="uk-UA" dirty="0" smtClean="0"/>
              <a:t>В Україні частка населення, чиє споживання є нижчим рівня фактичного прожиткового мінімуму, становить 23,5 %", говорить Академік НАН України, директор Інституту демографії і соціальних досліджень Елла </a:t>
            </a:r>
            <a:r>
              <a:rPr lang="uk-UA" dirty="0" err="1" smtClean="0"/>
              <a:t>Лібанова</a:t>
            </a:r>
            <a:r>
              <a:rPr lang="uk-UA" dirty="0" smtClean="0"/>
              <a:t>. «За період з 2000 по 2008 рр., рівень бідності за цим критерієм стрімко зменшувався: якщо у 2000 році частка бідного населення за абсолютним виміром становила 71,2 %, то у 2008 лише 19,9 %. У 2009 році цей показник помітно зріс і становив 24,8 %, а у 2010 році рівень бідності за цим критерієм трохи зменшився.</a:t>
            </a:r>
          </a:p>
          <a:p>
            <a:pPr indent="536575" algn="just"/>
            <a:r>
              <a:rPr lang="uk-UA" dirty="0" smtClean="0"/>
              <a:t>За офіційними даними, протягом останнього року масштаби бідності в Україні скоротилися. </a:t>
            </a:r>
            <a:r>
              <a:rPr lang="ru-RU" dirty="0" smtClean="0"/>
              <a:t>Так, </a:t>
            </a:r>
            <a:r>
              <a:rPr lang="uk-UA" dirty="0" smtClean="0"/>
              <a:t>рівень</a:t>
            </a:r>
            <a:r>
              <a:rPr lang="ru-RU" dirty="0" smtClean="0"/>
              <a:t> </a:t>
            </a:r>
            <a:r>
              <a:rPr lang="uk-UA" dirty="0" smtClean="0"/>
              <a:t>бідності за відносним критерієм у 2010 році склав 24,1 % (у 2009 році за межею бідності було 26,4 % населення України). Національною межею бідності визначено 75%</a:t>
            </a:r>
            <a:r>
              <a:rPr lang="uk-UA" dirty="0" err="1" smtClean="0"/>
              <a:t>-ий</a:t>
            </a:r>
            <a:r>
              <a:rPr lang="uk-UA" dirty="0" smtClean="0"/>
              <a:t> поріг медіанного рівня сукупних еквівалентних витрат у розрахунку на умовного дорослого, що визначається за даними обстеження умов життя домогосподарств України. Протягом останніх десяти років за цим критерієм рівень бідності залишився відносно стабільним (на рівні 26-27 %), хоча національна межа бідності зросла за цей час майже в п'ять разів (з 175 гривень у 2001 році до 944 гривень у 2010 році)</a:t>
            </a:r>
            <a:endParaRPr lang="uk-UA" dirty="0"/>
          </a:p>
        </p:txBody>
      </p:sp>
      <p:pic>
        <p:nvPicPr>
          <p:cNvPr id="6146" name="Picture 2"/>
          <p:cNvPicPr>
            <a:picLocks noChangeAspect="1" noChangeArrowheads="1"/>
          </p:cNvPicPr>
          <p:nvPr/>
        </p:nvPicPr>
        <p:blipFill>
          <a:blip r:embed="rId3" cstate="print"/>
          <a:srcRect/>
          <a:stretch>
            <a:fillRect/>
          </a:stretch>
        </p:blipFill>
        <p:spPr bwMode="auto">
          <a:xfrm>
            <a:off x="1022314" y="4524366"/>
            <a:ext cx="3429024" cy="214314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4737090" y="4643446"/>
            <a:ext cx="3143272" cy="1956638"/>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cstate="print"/>
          <a:srcRect/>
          <a:stretch>
            <a:fillRect/>
          </a:stretch>
        </p:blipFill>
        <p:spPr bwMode="auto">
          <a:xfrm>
            <a:off x="8094676" y="4643446"/>
            <a:ext cx="3286148" cy="2053843"/>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593686" y="714356"/>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Збереження миру на землі</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1027" name="Picture 3"/>
          <p:cNvPicPr>
            <a:picLocks noChangeAspect="1" noChangeArrowheads="1"/>
          </p:cNvPicPr>
          <p:nvPr/>
        </p:nvPicPr>
        <p:blipFill>
          <a:blip r:embed="rId2" cstate="print"/>
          <a:srcRect/>
          <a:stretch>
            <a:fillRect/>
          </a:stretch>
        </p:blipFill>
        <p:spPr bwMode="auto">
          <a:xfrm>
            <a:off x="665124" y="1857364"/>
            <a:ext cx="3500462" cy="350046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7951800" y="1928802"/>
            <a:ext cx="3495675" cy="3810000"/>
          </a:xfrm>
          <a:prstGeom prst="rect">
            <a:avLst/>
          </a:prstGeom>
          <a:noFill/>
          <a:ln w="9525">
            <a:noFill/>
            <a:miter lim="800000"/>
            <a:headEnd/>
            <a:tailEnd/>
          </a:ln>
          <a:effectLst/>
        </p:spPr>
      </p:pic>
      <p:pic>
        <p:nvPicPr>
          <p:cNvPr id="1026" name="Picture 2"/>
          <p:cNvPicPr>
            <a:picLocks noGrp="1" noChangeAspect="1" noChangeArrowheads="1"/>
          </p:cNvPicPr>
          <p:nvPr>
            <p:ph idx="1"/>
          </p:nvPr>
        </p:nvPicPr>
        <p:blipFill>
          <a:blip r:embed="rId4" cstate="print"/>
          <a:srcRect/>
          <a:stretch>
            <a:fillRect/>
          </a:stretch>
        </p:blipFill>
        <p:spPr bwMode="auto">
          <a:xfrm>
            <a:off x="3879834" y="3071810"/>
            <a:ext cx="4548173" cy="3032115"/>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50876" y="428604"/>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Україна у Другій</a:t>
            </a:r>
            <a:r>
              <a:rPr lang="uk-UA" sz="3200" b="1" i="0" dirty="0" smtClean="0">
                <a:solidFill>
                  <a:schemeClr val="accent1"/>
                </a:solidFill>
                <a:effectLst>
                  <a:outerShdw blurRad="38100" dist="38100" dir="2700000" algn="br">
                    <a:srgbClr val="626817">
                      <a:alpha val="43000"/>
                      <a:lumMod val="50000"/>
                    </a:srgbClr>
                  </a:outerShdw>
                </a:effectLst>
                <a:latin typeface="Constantia"/>
                <a:ea typeface="+mj-ea"/>
                <a:cs typeface="+mj-cs"/>
              </a:rPr>
              <a:t> світовій війні</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736562" y="1214422"/>
            <a:ext cx="7072362" cy="4357718"/>
          </a:xfrm>
        </p:spPr>
        <p:txBody>
          <a:bodyPr>
            <a:normAutofit fontScale="55000" lnSpcReduction="20000"/>
          </a:bodyPr>
          <a:lstStyle/>
          <a:p>
            <a:pPr marL="0" indent="361950" algn="just">
              <a:lnSpc>
                <a:spcPct val="120000"/>
              </a:lnSpc>
              <a:spcBef>
                <a:spcPts val="0"/>
              </a:spcBef>
              <a:buNone/>
            </a:pPr>
            <a:r>
              <a:rPr lang="uk-UA" dirty="0" smtClean="0"/>
              <a:t>Україна під час Другої світової війни стала  ареною  жорстоких бойових дій . Серед колишніх республік Союзу РСР, а також держав світу, що були втягнуті в Другу світову війну, Україна зазнала найбільших матеріальних і соціальних втрат. </a:t>
            </a:r>
          </a:p>
          <a:p>
            <a:pPr marL="0" indent="361950" algn="just">
              <a:lnSpc>
                <a:spcPct val="120000"/>
              </a:lnSpc>
              <a:spcBef>
                <a:spcPts val="0"/>
              </a:spcBef>
              <a:buNone/>
            </a:pPr>
            <a:r>
              <a:rPr lang="uk-UA" dirty="0" smtClean="0"/>
              <a:t>Населення Української РСР в 1940 p., як свідчить офіційна державна статистика, становило 41,3 млн. чоловік. На 1 січня 1945 р. в Україні зареєстровано 27 383 тис. чоловік. Різниця становить 13 917 тис. чол. Отже, можна вважати, що в роки Другої світової війни тільки Україна втратила понад 13 млн.</a:t>
            </a:r>
          </a:p>
          <a:p>
            <a:pPr marL="0" indent="361950" algn="just">
              <a:lnSpc>
                <a:spcPct val="120000"/>
              </a:lnSpc>
              <a:spcBef>
                <a:spcPts val="0"/>
              </a:spcBef>
              <a:buNone/>
            </a:pPr>
            <a:r>
              <a:rPr lang="uk-UA" dirty="0" smtClean="0"/>
              <a:t>Безпосередні матеріальні збитки, завдані фашистськими окупантами та їх сателітами народному господарству Української РСР, становили 285 млрд. крб. у цінах 1940 p., або майже 42% усіх втрат, завданих тодішньому Союзу РСР. Ця сума в 5 разів перевищувала видатки УРСР на спорудження нових підприємств, залізниць, об'єктів енергетики, МТС тощо впродовж трьох довоєнних п'ятирічок. Уся сума збитків, яких зазнали народне господарство і населення України, сягнула майже 1200 млрд. крб.</a:t>
            </a:r>
          </a:p>
          <a:p>
            <a:pPr marL="0" indent="361950" algn="just">
              <a:lnSpc>
                <a:spcPct val="120000"/>
              </a:lnSpc>
              <a:spcBef>
                <a:spcPts val="0"/>
              </a:spcBef>
              <a:buNone/>
            </a:pPr>
            <a:r>
              <a:rPr lang="uk-UA" dirty="0" smtClean="0"/>
              <a:t> Окупанти вивезли до Німеччини або спожили 7594 тис. голів великої рогатої худоби, 3311 тис. коней, понад 9333 тис. свиней, 17 307 тис. тонн зерна, 7317 тис. овець і кіз, майже 60 млн. голів домашньої птиці.</a:t>
            </a:r>
          </a:p>
        </p:txBody>
      </p:sp>
      <p:pic>
        <p:nvPicPr>
          <p:cNvPr id="2050" name="Picture 2"/>
          <p:cNvPicPr>
            <a:picLocks noChangeAspect="1" noChangeArrowheads="1"/>
          </p:cNvPicPr>
          <p:nvPr/>
        </p:nvPicPr>
        <p:blipFill>
          <a:blip r:embed="rId3" cstate="print"/>
          <a:srcRect/>
          <a:stretch>
            <a:fillRect/>
          </a:stretch>
        </p:blipFill>
        <p:spPr bwMode="auto">
          <a:xfrm>
            <a:off x="7790068" y="285728"/>
            <a:ext cx="4199549" cy="2786082"/>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8380428" y="2786058"/>
            <a:ext cx="3357566" cy="2457450"/>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50876" y="428604"/>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Без</a:t>
            </a:r>
            <a:r>
              <a:rPr lang="uk-UA" sz="3200" b="1" dirty="0" smtClean="0">
                <a:solidFill>
                  <a:schemeClr val="accent1"/>
                </a:solidFill>
                <a:effectLst>
                  <a:outerShdw blurRad="38100" dist="38100" dir="2700000" algn="br">
                    <a:srgbClr val="626817">
                      <a:alpha val="43000"/>
                      <a:lumMod val="50000"/>
                    </a:srgbClr>
                  </a:outerShdw>
                </a:effectLst>
                <a:latin typeface="Constantia"/>
              </a:rPr>
              <a:t>’ядерний статус України</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736562" y="1214422"/>
            <a:ext cx="7072362" cy="4000528"/>
          </a:xfrm>
        </p:spPr>
        <p:txBody>
          <a:bodyPr>
            <a:noAutofit/>
          </a:bodyPr>
          <a:lstStyle/>
          <a:p>
            <a:pPr marL="0" indent="363538" algn="just">
              <a:spcBef>
                <a:spcPts val="0"/>
              </a:spcBef>
              <a:buNone/>
            </a:pPr>
            <a:r>
              <a:rPr lang="uk-UA" sz="2000" dirty="0" smtClean="0"/>
              <a:t>Після розпаду СРСР Україна успадкувала третій у світі після США і Росії ядерний арсенал. Він налічував 1080 боєголовок.</a:t>
            </a:r>
          </a:p>
          <a:p>
            <a:pPr marL="0" indent="363538" algn="just">
              <a:spcBef>
                <a:spcPts val="0"/>
              </a:spcBef>
              <a:buNone/>
            </a:pPr>
            <a:r>
              <a:rPr lang="uk-UA" sz="2000" dirty="0" smtClean="0"/>
              <a:t>16 листопада 1994 року Україна приєдналася до Договору про нерозповсюдження ядерної зброї від 1 липня 1968 року. Цими діями було затверджено, що Україна є власником всієї ядерної зброї, яку отримала у спадок від СРСР та має наміри повністю її позбутися, використовуючи надалі атомну енергію виключно у мирних цілях. В обмін на це найбільші ядерні держави повинні були гарантувати Україні безпеку та виключення будь-яких форм агресії чи тиску.</a:t>
            </a:r>
          </a:p>
          <a:p>
            <a:pPr marL="0" indent="363538" algn="just">
              <a:spcBef>
                <a:spcPts val="0"/>
              </a:spcBef>
              <a:buNone/>
            </a:pPr>
            <a:r>
              <a:rPr lang="uk-UA" sz="2000" dirty="0" smtClean="0"/>
              <a:t>2 червня 1996 Україна офіційно втратила ядерний статус.</a:t>
            </a:r>
          </a:p>
        </p:txBody>
      </p:sp>
      <p:pic>
        <p:nvPicPr>
          <p:cNvPr id="3074" name="Picture 2"/>
          <p:cNvPicPr>
            <a:picLocks noChangeAspect="1" noChangeArrowheads="1"/>
          </p:cNvPicPr>
          <p:nvPr/>
        </p:nvPicPr>
        <p:blipFill>
          <a:blip r:embed="rId3" cstate="print"/>
          <a:srcRect/>
          <a:stretch>
            <a:fillRect/>
          </a:stretch>
        </p:blipFill>
        <p:spPr bwMode="auto">
          <a:xfrm>
            <a:off x="8308990" y="500042"/>
            <a:ext cx="3328985" cy="23812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8094676" y="2571744"/>
            <a:ext cx="3595692" cy="2669344"/>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50876" y="428604"/>
            <a:ext cx="6715172" cy="705506"/>
          </a:xfrm>
        </p:spPr>
        <p:txBody>
          <a:bodyPr>
            <a:noAutofit/>
          </a:bodyPr>
          <a:lstStyle/>
          <a:p>
            <a:pPr algn="ctr" defTabSz="914400">
              <a:lnSpc>
                <a:spcPct val="90000"/>
              </a:lnSpc>
              <a:spcBef>
                <a:spcPts val="0"/>
              </a:spcBef>
              <a:buNone/>
            </a:pPr>
            <a:r>
              <a:rPr lang="uk-UA" sz="32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Україна –</a:t>
            </a:r>
            <a:r>
              <a:rPr lang="uk-UA" sz="3200" b="1" i="0" dirty="0" smtClean="0">
                <a:solidFill>
                  <a:schemeClr val="accent1"/>
                </a:solidFill>
                <a:effectLst>
                  <a:outerShdw blurRad="38100" dist="38100" dir="2700000" algn="br">
                    <a:srgbClr val="626817">
                      <a:alpha val="43000"/>
                      <a:lumMod val="50000"/>
                    </a:srgbClr>
                  </a:outerShdw>
                </a:effectLst>
                <a:latin typeface="Constantia"/>
                <a:ea typeface="+mj-ea"/>
                <a:cs typeface="+mj-cs"/>
              </a:rPr>
              <a:t> активний учасник миротворчих ініціатив ООН</a:t>
            </a:r>
            <a:endParaRPr lang="uk-UA" sz="32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sp>
        <p:nvSpPr>
          <p:cNvPr id="5" name="Содержимое 4"/>
          <p:cNvSpPr>
            <a:spLocks noGrp="1"/>
          </p:cNvSpPr>
          <p:nvPr>
            <p:ph idx="1"/>
          </p:nvPr>
        </p:nvSpPr>
        <p:spPr>
          <a:xfrm>
            <a:off x="736562" y="1214422"/>
            <a:ext cx="7072362" cy="4000528"/>
          </a:xfrm>
        </p:spPr>
        <p:txBody>
          <a:bodyPr>
            <a:noAutofit/>
          </a:bodyPr>
          <a:lstStyle/>
          <a:p>
            <a:pPr marL="0" indent="363538" algn="just">
              <a:spcBef>
                <a:spcPts val="0"/>
              </a:spcBef>
              <a:buNone/>
            </a:pPr>
            <a:r>
              <a:rPr lang="uk-UA" sz="2000" dirty="0" smtClean="0"/>
              <a:t>Україна надає важливого значення діяльності з підтримання міжнародного миру та безпеки, розглядаючи участь у ній як важливий чинник своєї зовнішньої політики. Така позиція, насамперед, ґрунтується на "Основних напрямах зовнішньої політики України", де одним із пріоритетів визначена участь нашої держави у миротворчій діяльності, спрямованій на відвернення і врегулювання міжнародних конфліктів.</a:t>
            </a:r>
          </a:p>
          <a:p>
            <a:pPr marL="0" indent="363538" algn="just">
              <a:spcBef>
                <a:spcPts val="0"/>
              </a:spcBef>
              <a:buNone/>
            </a:pPr>
            <a:r>
              <a:rPr lang="uk-UA" sz="2000" dirty="0" smtClean="0"/>
              <a:t>Починаючи з липня 1992 р., Україна виступає як контрибутор військових підрозділів та персоналу до операцій ООН з підтримання миру (ОПМ). На сьогодні 389 військовослужбовців та працівників органів внутрішніх справ представляють Україну в 6 миротворчих операціях ООН, зокрема, у Грузії, Демократичній Республіці Конго,  Косово, Ліберії, Судані та Тиморі-Леште.</a:t>
            </a:r>
          </a:p>
        </p:txBody>
      </p:sp>
      <p:pic>
        <p:nvPicPr>
          <p:cNvPr id="4098" name="Picture 2"/>
          <p:cNvPicPr>
            <a:picLocks noChangeAspect="1" noChangeArrowheads="1"/>
          </p:cNvPicPr>
          <p:nvPr/>
        </p:nvPicPr>
        <p:blipFill>
          <a:blip r:embed="rId3" cstate="print"/>
          <a:srcRect/>
          <a:stretch>
            <a:fillRect/>
          </a:stretch>
        </p:blipFill>
        <p:spPr bwMode="auto">
          <a:xfrm>
            <a:off x="8951932" y="285728"/>
            <a:ext cx="2438400" cy="20002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7951800" y="3571876"/>
            <a:ext cx="3606441" cy="2733682"/>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8308990" y="1571612"/>
            <a:ext cx="2928958" cy="2063288"/>
          </a:xfrm>
          <a:prstGeom prst="rect">
            <a:avLst/>
          </a:prstGeom>
          <a:noFill/>
          <a:ln w="9525">
            <a:noFill/>
            <a:miter lim="800000"/>
            <a:headEnd/>
            <a:tailEnd/>
          </a:ln>
          <a:effectLst/>
        </p:spPr>
      </p:pic>
    </p:spTree>
    <p:extLst>
      <p:ext uri="{BB962C8B-B14F-4D97-AF65-F5344CB8AC3E}">
        <p14:creationId xmlns="" xmlns:p14="http://schemas.microsoft.com/office/powerpoint/2010/main" val="634115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srcRect/>
          <a:stretch>
            <a:fillRect/>
          </a:stretch>
        </p:blipFill>
        <p:spPr bwMode="auto">
          <a:xfrm>
            <a:off x="7523172" y="1928802"/>
            <a:ext cx="3905277" cy="2928958"/>
          </a:xfrm>
          <a:prstGeom prst="rect">
            <a:avLst/>
          </a:prstGeom>
          <a:noFill/>
          <a:ln w="9525">
            <a:noFill/>
            <a:miter lim="800000"/>
            <a:headEnd/>
            <a:tailEnd/>
          </a:ln>
          <a:effectLst/>
        </p:spPr>
      </p:pic>
      <p:sp>
        <p:nvSpPr>
          <p:cNvPr id="6" name="Заголовок 3"/>
          <p:cNvSpPr>
            <a:spLocks noGrp="1"/>
          </p:cNvSpPr>
          <p:nvPr>
            <p:ph type="title"/>
          </p:nvPr>
        </p:nvSpPr>
        <p:spPr>
          <a:xfrm>
            <a:off x="593686" y="714356"/>
            <a:ext cx="10969943" cy="918418"/>
          </a:xfrm>
        </p:spPr>
        <p:txBody>
          <a:bodyPr>
            <a:noAutofit/>
          </a:bodyPr>
          <a:lstStyle/>
          <a:p>
            <a:pPr algn="ctr" defTabSz="914400">
              <a:lnSpc>
                <a:spcPct val="90000"/>
              </a:lnSpc>
              <a:spcBef>
                <a:spcPts val="0"/>
              </a:spcBef>
              <a:buNone/>
            </a:pPr>
            <a:r>
              <a:rPr lang="uk-UA" sz="5400" b="1" i="0" baseline="0" dirty="0" smtClean="0">
                <a:solidFill>
                  <a:schemeClr val="accent1"/>
                </a:solidFill>
                <a:effectLst>
                  <a:outerShdw blurRad="38100" dist="38100" dir="2700000" algn="br">
                    <a:srgbClr val="626817">
                      <a:alpha val="43000"/>
                      <a:lumMod val="50000"/>
                    </a:srgbClr>
                  </a:outerShdw>
                </a:effectLst>
                <a:latin typeface="Constantia"/>
                <a:ea typeface="+mj-ea"/>
                <a:cs typeface="+mj-cs"/>
              </a:rPr>
              <a:t>Продовольча криза</a:t>
            </a:r>
            <a:endParaRPr lang="uk-UA" sz="5400" b="1" i="0" baseline="0" dirty="0">
              <a:solidFill>
                <a:schemeClr val="accent1"/>
              </a:solidFill>
              <a:effectLst>
                <a:outerShdw blurRad="38100" dist="38100" dir="2700000" algn="br">
                  <a:srgbClr val="626817">
                    <a:alpha val="43000"/>
                    <a:lumMod val="50000"/>
                  </a:srgbClr>
                </a:outerShdw>
              </a:effectLst>
              <a:latin typeface="Constantia"/>
              <a:ea typeface="+mj-ea"/>
              <a:cs typeface="+mj-cs"/>
            </a:endParaRPr>
          </a:p>
        </p:txBody>
      </p:sp>
      <p:pic>
        <p:nvPicPr>
          <p:cNvPr id="6146" name="Picture 2"/>
          <p:cNvPicPr>
            <a:picLocks noChangeAspect="1" noChangeArrowheads="1"/>
          </p:cNvPicPr>
          <p:nvPr/>
        </p:nvPicPr>
        <p:blipFill>
          <a:blip r:embed="rId3" cstate="print"/>
          <a:srcRect/>
          <a:stretch>
            <a:fillRect/>
          </a:stretch>
        </p:blipFill>
        <p:spPr bwMode="auto">
          <a:xfrm>
            <a:off x="1308066" y="1928802"/>
            <a:ext cx="3986232" cy="2985942"/>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4522776" y="3571876"/>
            <a:ext cx="3810000" cy="2381250"/>
          </a:xfrm>
          <a:prstGeom prst="rect">
            <a:avLst/>
          </a:prstGeom>
          <a:noFill/>
          <a:ln w="9525">
            <a:noFill/>
            <a:miter lim="800000"/>
            <a:headEnd/>
            <a:tailEnd/>
          </a:ln>
          <a:effectLst/>
        </p:spPr>
      </p:pic>
    </p:spTree>
    <p:extLst>
      <p:ext uri="{BB962C8B-B14F-4D97-AF65-F5344CB8AC3E}">
        <p14:creationId xmlns="" xmlns:p14="http://schemas.microsoft.com/office/powerpoint/2010/main" val="13991459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19480" y="301625"/>
            <a:ext cx="4803428" cy="1143000"/>
          </a:xfrm>
        </p:spPr>
        <p:txBody>
          <a:bodyPr>
            <a:normAutofit/>
          </a:bodyPr>
          <a:lstStyle/>
          <a:p>
            <a:pPr algn="ctr"/>
            <a:r>
              <a:rPr lang="uk-UA" sz="3200" b="1" dirty="0" smtClean="0">
                <a:latin typeface="Monotype Corsiva" pitchFamily="66" charset="0"/>
              </a:rPr>
              <a:t>Продовольча проблема викликана:</a:t>
            </a:r>
            <a:endParaRPr lang="ru-RU" sz="3200" b="1" dirty="0" smtClean="0">
              <a:latin typeface="Monotype Corsiva" pitchFamily="66" charset="0"/>
            </a:endParaRPr>
          </a:p>
        </p:txBody>
      </p:sp>
      <p:sp>
        <p:nvSpPr>
          <p:cNvPr id="13315" name="Rectangle 3"/>
          <p:cNvSpPr>
            <a:spLocks noGrp="1" noChangeArrowheads="1"/>
          </p:cNvSpPr>
          <p:nvPr>
            <p:ph type="body" idx="1"/>
          </p:nvPr>
        </p:nvSpPr>
        <p:spPr>
          <a:xfrm>
            <a:off x="609441" y="1500174"/>
            <a:ext cx="4199087" cy="3571900"/>
          </a:xfrm>
        </p:spPr>
        <p:txBody>
          <a:bodyPr>
            <a:normAutofit/>
          </a:bodyPr>
          <a:lstStyle/>
          <a:p>
            <a:pPr>
              <a:lnSpc>
                <a:spcPct val="90000"/>
              </a:lnSpc>
            </a:pPr>
            <a:r>
              <a:rPr lang="uk-UA" sz="2800" b="1" dirty="0" smtClean="0">
                <a:latin typeface="Monotype Corsiva" pitchFamily="66" charset="0"/>
              </a:rPr>
              <a:t>Постійно зростаючим населенням  Землі </a:t>
            </a:r>
          </a:p>
          <a:p>
            <a:pPr>
              <a:lnSpc>
                <a:spcPct val="90000"/>
              </a:lnSpc>
            </a:pPr>
            <a:r>
              <a:rPr lang="uk-UA" sz="2800" b="1" dirty="0" smtClean="0">
                <a:latin typeface="Monotype Corsiva" pitchFamily="66" charset="0"/>
              </a:rPr>
              <a:t>їх потребами</a:t>
            </a:r>
          </a:p>
          <a:p>
            <a:pPr>
              <a:lnSpc>
                <a:spcPct val="90000"/>
              </a:lnSpc>
            </a:pPr>
            <a:r>
              <a:rPr lang="uk-UA" sz="2800" b="1" dirty="0" smtClean="0">
                <a:latin typeface="Monotype Corsiva" pitchFamily="66" charset="0"/>
              </a:rPr>
              <a:t>зростання потреб в енергії у виробництві</a:t>
            </a:r>
          </a:p>
          <a:p>
            <a:pPr>
              <a:lnSpc>
                <a:spcPct val="90000"/>
              </a:lnSpc>
            </a:pPr>
            <a:r>
              <a:rPr lang="uk-UA" sz="2800" b="1" dirty="0" smtClean="0">
                <a:latin typeface="Monotype Corsiva" pitchFamily="66" charset="0"/>
              </a:rPr>
              <a:t>опустелюванням  і скороченням плодючих земель</a:t>
            </a:r>
          </a:p>
          <a:p>
            <a:pPr>
              <a:lnSpc>
                <a:spcPct val="90000"/>
              </a:lnSpc>
            </a:pPr>
            <a:endParaRPr lang="ru-RU" sz="3700" b="1" dirty="0" smtClean="0">
              <a:latin typeface="Monotype Corsiva" pitchFamily="66" charset="0"/>
            </a:endParaRPr>
          </a:p>
        </p:txBody>
      </p:sp>
      <p:sp>
        <p:nvSpPr>
          <p:cNvPr id="4" name="Прямоугольник 3"/>
          <p:cNvSpPr/>
          <p:nvPr/>
        </p:nvSpPr>
        <p:spPr>
          <a:xfrm>
            <a:off x="5165718" y="714356"/>
            <a:ext cx="6521453" cy="803297"/>
          </a:xfrm>
          <a:prstGeom prst="rect">
            <a:avLst/>
          </a:prstGeom>
        </p:spPr>
        <p:txBody>
          <a:bodyPr wrap="square">
            <a:spAutoFit/>
          </a:bodyPr>
          <a:lstStyle/>
          <a:p>
            <a:pPr>
              <a:lnSpc>
                <a:spcPct val="80000"/>
              </a:lnSpc>
              <a:buFont typeface="Wingdings" pitchFamily="2" charset="2"/>
              <a:buNone/>
            </a:pPr>
            <a:r>
              <a:rPr lang="uk-UA" sz="2800" b="1" dirty="0" smtClean="0">
                <a:solidFill>
                  <a:schemeClr val="accent1">
                    <a:lumMod val="75000"/>
                  </a:schemeClr>
                </a:solidFill>
                <a:latin typeface="Monotype Corsiva" pitchFamily="66" charset="0"/>
              </a:rPr>
              <a:t>Серед чинників, які мають особливе значення для вирішення продовольчої проблеми, є земля.</a:t>
            </a:r>
            <a:r>
              <a:rPr lang="uk-UA" sz="2800" dirty="0" smtClean="0">
                <a:solidFill>
                  <a:schemeClr val="accent1">
                    <a:lumMod val="75000"/>
                  </a:schemeClr>
                </a:solidFill>
              </a:rPr>
              <a:t> </a:t>
            </a:r>
          </a:p>
        </p:txBody>
      </p:sp>
      <p:sp>
        <p:nvSpPr>
          <p:cNvPr id="5" name="Rectangle 4"/>
          <p:cNvSpPr>
            <a:spLocks noChangeArrowheads="1"/>
          </p:cNvSpPr>
          <p:nvPr/>
        </p:nvSpPr>
        <p:spPr bwMode="auto">
          <a:xfrm>
            <a:off x="5237156" y="1500174"/>
            <a:ext cx="5854501" cy="1008063"/>
          </a:xfrm>
          <a:prstGeom prst="rect">
            <a:avLst/>
          </a:prstGeom>
          <a:noFill/>
          <a:ln w="9525">
            <a:noFill/>
            <a:miter lim="800000"/>
            <a:headEnd/>
            <a:tailEnd/>
          </a:ln>
        </p:spPr>
        <p:txBody>
          <a:bodyPr/>
          <a:lstStyle/>
          <a:p>
            <a:pPr marL="342900" indent="-342900" algn="ctr">
              <a:spcBef>
                <a:spcPct val="20000"/>
              </a:spcBef>
              <a:buClr>
                <a:schemeClr val="tx2"/>
              </a:buClr>
              <a:buSzPct val="70000"/>
              <a:buFont typeface="Wingdings" pitchFamily="2" charset="2"/>
              <a:buNone/>
            </a:pPr>
            <a:r>
              <a:rPr lang="ru-RU" sz="2900" dirty="0">
                <a:solidFill>
                  <a:schemeClr val="tx2"/>
                </a:solidFill>
              </a:rPr>
              <a:t>   </a:t>
            </a:r>
            <a:r>
              <a:rPr lang="uk-UA" sz="2800" b="1" dirty="0" smtClean="0">
                <a:solidFill>
                  <a:schemeClr val="accent5">
                    <a:lumMod val="75000"/>
                  </a:schemeClr>
                </a:solidFill>
                <a:latin typeface="Monotype Corsiva" pitchFamily="66" charset="0"/>
              </a:rPr>
              <a:t>тільки 11,3% земної суші є придатною для вирощування сільськогосподарських </a:t>
            </a:r>
            <a:r>
              <a:rPr lang="ru-RU" sz="2800" b="1" dirty="0" smtClean="0">
                <a:solidFill>
                  <a:schemeClr val="accent5">
                    <a:lumMod val="75000"/>
                  </a:schemeClr>
                </a:solidFill>
                <a:latin typeface="Monotype Corsiva" pitchFamily="66" charset="0"/>
              </a:rPr>
              <a:t>культур</a:t>
            </a:r>
            <a:r>
              <a:rPr lang="ru-RU" sz="2800" dirty="0" smtClean="0">
                <a:solidFill>
                  <a:schemeClr val="accent5">
                    <a:lumMod val="75000"/>
                  </a:schemeClr>
                </a:solidFill>
              </a:rPr>
              <a:t> </a:t>
            </a:r>
            <a:endParaRPr lang="ru-RU" sz="2800" dirty="0">
              <a:solidFill>
                <a:schemeClr val="accent5">
                  <a:lumMod val="75000"/>
                </a:schemeClr>
              </a:solidFill>
            </a:endParaRPr>
          </a:p>
        </p:txBody>
      </p:sp>
      <p:pic>
        <p:nvPicPr>
          <p:cNvPr id="7170" name="Picture 2"/>
          <p:cNvPicPr>
            <a:picLocks noChangeAspect="1" noChangeArrowheads="1"/>
          </p:cNvPicPr>
          <p:nvPr/>
        </p:nvPicPr>
        <p:blipFill>
          <a:blip r:embed="rId2" cstate="print"/>
          <a:srcRect/>
          <a:stretch>
            <a:fillRect/>
          </a:stretch>
        </p:blipFill>
        <p:spPr bwMode="auto">
          <a:xfrm>
            <a:off x="5808660" y="2857496"/>
            <a:ext cx="5143525" cy="3243278"/>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Effect transition="in" filter="fade">
                                      <p:cBhvr>
                                        <p:cTn id="15" dur="2000"/>
                                        <p:tgtEl>
                                          <p:spTgt spid="13315">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Effect transition="in" filter="fade">
                                      <p:cBhvr>
                                        <p:cTn id="19" dur="2000"/>
                                        <p:tgtEl>
                                          <p:spTgt spid="13315">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3315">
                                            <p:txEl>
                                              <p:pRg st="3" end="3"/>
                                            </p:txEl>
                                          </p:spTgt>
                                        </p:tgtEl>
                                        <p:attrNameLst>
                                          <p:attrName>style.visibility</p:attrName>
                                        </p:attrNameLst>
                                      </p:cBhvr>
                                      <p:to>
                                        <p:strVal val="visible"/>
                                      </p:to>
                                    </p:set>
                                    <p:animEffect transition="in" filter="fade">
                                      <p:cBhvr>
                                        <p:cTn id="23" dur="2000"/>
                                        <p:tgtEl>
                                          <p:spTgt spid="13315">
                                            <p:txEl>
                                              <p:pRg st="3" end="3"/>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BF96224-73A1-4F95-BC30-DAEDFB4460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0</TotalTime>
  <Words>2623</Words>
  <Application>Microsoft Office PowerPoint</Application>
  <PresentationFormat>Произвольный</PresentationFormat>
  <Paragraphs>126</Paragraphs>
  <Slides>30</Slides>
  <Notes>19</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Поток</vt:lpstr>
      <vt:lpstr>Україна  і глобальні небезпеки</vt:lpstr>
      <vt:lpstr>Сутність глобальних проблем</vt:lpstr>
      <vt:lpstr>Слайд 3</vt:lpstr>
      <vt:lpstr>Збереження миру на землі</vt:lpstr>
      <vt:lpstr>Україна у Другій світовій війні</vt:lpstr>
      <vt:lpstr>Без’ядерний статус України</vt:lpstr>
      <vt:lpstr>Україна – активний учасник миротворчих ініціатив ООН</vt:lpstr>
      <vt:lpstr>Продовольча криза</vt:lpstr>
      <vt:lpstr>Продовольча проблема викликана:</vt:lpstr>
      <vt:lpstr>Україна і Голодомор</vt:lpstr>
      <vt:lpstr>Загрози для України</vt:lpstr>
      <vt:lpstr>Екологічні проблеми</vt:lpstr>
      <vt:lpstr>Чорнобиль</vt:lpstr>
      <vt:lpstr>Виснаження земель</vt:lpstr>
      <vt:lpstr>Замулювання та обміління річок</vt:lpstr>
      <vt:lpstr>Перетворення України на смітник</vt:lpstr>
      <vt:lpstr>Розповсюдження небезпечних хвороб</vt:lpstr>
      <vt:lpstr>Серед основних причин, що підвищують ризик розповсюдження СНІДУ в Україні: </vt:lpstr>
      <vt:lpstr>Слайд 19</vt:lpstr>
      <vt:lpstr>Природні катаклізми, пов'язані із глобальним потеплінням</vt:lpstr>
      <vt:lpstr>Урагани та смерчі</vt:lpstr>
      <vt:lpstr>Повені і зсуви</vt:lpstr>
      <vt:lpstr>Найбільш руйнівні повені в Україні</vt:lpstr>
      <vt:lpstr>Економічні проблеми</vt:lpstr>
      <vt:lpstr>Економічна стагнація 1990-х рр. в Україні</vt:lpstr>
      <vt:lpstr>Криза 2008-2010 років</vt:lpstr>
      <vt:lpstr>Демографічна криза</vt:lpstr>
      <vt:lpstr>Старіння нації</vt:lpstr>
      <vt:lpstr>Проблема подолання бідності</vt:lpstr>
      <vt:lpstr>Бідність в Україні</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2012-09-25T16:30:08Z</dcterms:created>
  <dcterms:modified xsi:type="dcterms:W3CDTF">2013-11-29T21:01:29Z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ies>
</file>