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5" r:id="rId2"/>
    <p:sldId id="259" r:id="rId3"/>
    <p:sldId id="273" r:id="rId4"/>
    <p:sldId id="274" r:id="rId5"/>
    <p:sldId id="275" r:id="rId6"/>
    <p:sldId id="276" r:id="rId7"/>
    <p:sldId id="278" r:id="rId8"/>
    <p:sldId id="279" r:id="rId9"/>
    <p:sldId id="288" r:id="rId10"/>
    <p:sldId id="289" r:id="rId11"/>
    <p:sldId id="269" r:id="rId12"/>
    <p:sldId id="283" r:id="rId13"/>
    <p:sldId id="284" r:id="rId14"/>
    <p:sldId id="277" r:id="rId15"/>
    <p:sldId id="270" r:id="rId16"/>
    <p:sldId id="282" r:id="rId17"/>
    <p:sldId id="263" r:id="rId18"/>
    <p:sldId id="292" r:id="rId19"/>
    <p:sldId id="294" r:id="rId20"/>
    <p:sldId id="265" r:id="rId21"/>
    <p:sldId id="287" r:id="rId22"/>
    <p:sldId id="295" r:id="rId23"/>
    <p:sldId id="290" r:id="rId24"/>
    <p:sldId id="291" r:id="rId25"/>
    <p:sldId id="296" r:id="rId26"/>
    <p:sldId id="297" r:id="rId27"/>
    <p:sldId id="298" r:id="rId28"/>
    <p:sldId id="299" r:id="rId29"/>
    <p:sldId id="280" r:id="rId30"/>
    <p:sldId id="293" r:id="rId31"/>
    <p:sldId id="300" r:id="rId32"/>
    <p:sldId id="301" r:id="rId33"/>
    <p:sldId id="26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E7DC-0B2F-4E7C-9183-FD1C03D0B23C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A8DD-2CE7-45D0-8C98-B8E17E730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A8DD-2CE7-45D0-8C98-B8E17E730F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BD700-C877-4272-BF06-9818E846E0A7}" type="slidenum">
              <a:rPr lang="ru-RU"/>
              <a:pPr/>
              <a:t>11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3D4-6059-495E-8997-A8C42B4C9588}" type="datetime1">
              <a:rPr lang="ru-RU" smtClean="0"/>
              <a:t>26.02.2013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9B3-96D2-4F78-80FD-E9DF206A8823}" type="datetime1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D731-033A-46A6-8CEB-73E54721EB0D}" type="datetime1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632C-318B-492B-B2FC-B6BE47FC102E}" type="datetime1">
              <a:rPr lang="ru-RU" smtClean="0"/>
              <a:t>26.02.2013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5BB-9609-46FA-BAAB-182A060A8CE5}" type="datetime1">
              <a:rPr lang="ru-RU" smtClean="0"/>
              <a:t>26.02.2013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FDD-7514-4BF4-A03C-98B43EFAD103}" type="datetime1">
              <a:rPr lang="ru-RU" smtClean="0"/>
              <a:t>26.02.2013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0EB6-761A-4571-90BF-973D3CA30465}" type="datetime1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1458-A534-4AE9-9626-0FE8D2DE68E1}" type="datetime1">
              <a:rPr lang="ru-RU" smtClean="0"/>
              <a:t>26.02.2013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949-FE99-4F69-996A-65E5FFCE1F5B}" type="datetime1">
              <a:rPr lang="ru-RU" smtClean="0"/>
              <a:t>26.02.2013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A24-DD07-490C-8E6F-6E4B59049D1C}" type="datetime1">
              <a:rPr lang="ru-RU" smtClean="0"/>
              <a:t>26.02.2013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4489-CD35-4214-910D-D349D1B742E3}" type="datetime1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2836FA-D7F9-4A7A-94D1-68E76059A29E}" type="datetime1">
              <a:rPr lang="ru-RU" smtClean="0"/>
              <a:t>26.02.2013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F%D0%BE%D0%BB%D0%BB%D0%BE%D0%BD-12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hyperlink" Target="http://ru.wikipedia.org/wiki/%D0%A2%D0%BE%D1%80%D1%83%D0%BD%D1%8C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E%D0%BB%D1%8C%D1%88%D0%B0" TargetMode="External"/><Relationship Id="rId5" Type="http://schemas.openxmlformats.org/officeDocument/2006/relationships/hyperlink" Target="http://ru.wikipedia.org/wiki/%D0%9D%D0%B8%D0%BA%D0%BE%D0%BB%D0%B0%D0%B9_%D0%9A%D0%BE%D0%BF%D0%B5%D1%80%D0%BD%D0%B8%D0%BA" TargetMode="Externa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581128"/>
            <a:ext cx="84582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19 февраля, исполняется 540 лет со дня рождения великого польского астронома и математика Николая Коперника. </a:t>
            </a:r>
            <a:endParaRPr lang="ru-RU" dirty="0">
              <a:effectLst/>
            </a:endParaRPr>
          </a:p>
        </p:txBody>
      </p:sp>
      <p:pic>
        <p:nvPicPr>
          <p:cNvPr id="41988" name="Picture 4" descr="Сегодня исполняется 540 лет со дня рождения Николая Копер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256584" cy="42052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68144" y="4077072"/>
            <a:ext cx="1727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(1473–1543)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9 Ученые нашли могилу Копер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8625"/>
            <a:ext cx="4608512" cy="61446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4653136"/>
            <a:ext cx="36004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22 мая 2010 года останки великого учёного были захоронены в кафедральном соборе </a:t>
            </a:r>
            <a:r>
              <a:rPr lang="ru-RU" sz="2000" b="1" dirty="0" err="1" smtClean="0"/>
              <a:t>Фромборка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copernic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62" y="1643050"/>
            <a:ext cx="2995613" cy="4081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1" name="Picture 5" descr="copernic_smal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9124" y="2357430"/>
            <a:ext cx="3951288" cy="316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71472" y="5786454"/>
            <a:ext cx="313213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Николай Коперник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1473 – 1543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00364" y="500042"/>
            <a:ext cx="5899155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Гелиоцентрическая система мира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 древнейших времен считалось, что небесные тела движутся по «идеальным кривым» - окружностям. Клавдий Птолемей (ок. 90 – ок. 160). Геоцентрическая система Птолеме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В теории Николая Коперника, создателя гелиоцентрической системы мира, круговое движение также не подвергалось сомнению. Николай Коперник (1473–1543). Гелиоцентрическая система мира Коперни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Pkopern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82" y="277326"/>
            <a:ext cx="4436434" cy="61760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5229200"/>
            <a:ext cx="4104456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Главное и почти единственное сочинение Коперника « О вращении небесных сфер». Это результат его работы в течении 40 лет.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6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Великий польский астроном Николай 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Коперник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разработал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гелиоцентрическую систему мира.</a:t>
            </a: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 совершил переворот в естествознании, отказавшись от принятого  </a:t>
            </a: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 течение многих веков учения о центральном положении Земли. </a:t>
            </a: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Коперник объяснил видимые движения небесных светил вращением Земли вокруг оси и обращением планет, в том числе Земли, вокруг Солнца. </a:t>
            </a:r>
          </a:p>
        </p:txBody>
      </p:sp>
      <p:pic>
        <p:nvPicPr>
          <p:cNvPr id="4099" name="Picture 3" descr="1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28890"/>
            <a:ext cx="2016224" cy="2687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32040" y="4797152"/>
            <a:ext cx="37290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Николай </a:t>
            </a:r>
            <a:r>
              <a:rPr lang="ru-RU" sz="2800" b="1" dirty="0" smtClean="0">
                <a:solidFill>
                  <a:srgbClr val="C00000"/>
                </a:solidFill>
              </a:rPr>
              <a:t>Коперник</a:t>
            </a:r>
            <a:endParaRPr lang="ru-RU" sz="1600" dirty="0">
              <a:solidFill>
                <a:srgbClr val="CC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files.school-collection.edu.ru/dlrstore/84ca2aed-37f8-c0b6-0b64-ea32d02f9d8d/462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297660" cy="4297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33265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Гелиоцентрическая </a:t>
            </a:r>
          </a:p>
          <a:p>
            <a:pPr algn="ctr"/>
            <a:r>
              <a:rPr lang="ru-RU" b="1" dirty="0" smtClean="0"/>
              <a:t>система мира Коперника</a:t>
            </a:r>
            <a:endParaRPr lang="ru-RU" dirty="0"/>
          </a:p>
        </p:txBody>
      </p:sp>
      <p:pic>
        <p:nvPicPr>
          <p:cNvPr id="38920" name="Picture 8" descr="Геоцентрическая система Птолемея. Планеты обращаются вокруг неподвижной Земли. Их неравномерное видимое перемещение относительно звезд объясняется при помощи дополнительных круговых движений по эпициклам."/>
          <p:cNvPicPr>
            <a:picLocks noChangeAspect="1" noChangeArrowheads="1"/>
          </p:cNvPicPr>
          <p:nvPr/>
        </p:nvPicPr>
        <p:blipFill>
          <a:blip r:embed="rId3" cstate="print"/>
          <a:srcRect l="21262" t="19550" r="22039" b="4851"/>
          <a:stretch>
            <a:fillRect/>
          </a:stretch>
        </p:blipFill>
        <p:spPr bwMode="auto">
          <a:xfrm>
            <a:off x="179512" y="1268760"/>
            <a:ext cx="4248472" cy="42484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Гелиоцентрическая </a:t>
            </a:r>
          </a:p>
          <a:p>
            <a:pPr algn="ctr"/>
            <a:r>
              <a:rPr lang="ru-RU" b="1" dirty="0" smtClean="0"/>
              <a:t>система мира Птолемея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3645024"/>
            <a:ext cx="8712968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Гениально просто Коперник объяснял, что мы воспринимаем движение далеких небесных тел так же, как и перемещение различных предметов на Земле, когда сами находимся в движении.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Мы скользим в лодке по спокойно текущей реке, и нам кажется, что лодка и мы в ней неподвижны, а берега “плывут” в обратном направлении. Точно так же нам только кажется , что Солнце движется вокруг Земли. А на самом деле Земля со всем , что на ней находится, движется вокруг Солнца и в течение года совершает полный оборот по своей орбите.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http://bm.img.com.ua/berlin/storage/orig/9/fd/1f112b031bb1bf7599ae4745741a0fd9.jpg"/>
          <p:cNvPicPr>
            <a:picLocks noChangeAspect="1" noChangeArrowheads="1"/>
          </p:cNvPicPr>
          <p:nvPr/>
        </p:nvPicPr>
        <p:blipFill>
          <a:blip r:embed="rId2" cstate="print"/>
          <a:srcRect l="6156" t="4513" r="8887" b="25529"/>
          <a:stretch>
            <a:fillRect/>
          </a:stretch>
        </p:blipFill>
        <p:spPr bwMode="auto">
          <a:xfrm>
            <a:off x="971600" y="260648"/>
            <a:ext cx="7056784" cy="317043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ucharsky.ru/UserFiles/photos/597e4ca8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510" y="404665"/>
            <a:ext cx="4050449" cy="5400600"/>
          </a:xfrm>
          <a:prstGeom prst="rect">
            <a:avLst/>
          </a:prstGeom>
          <a:noFill/>
        </p:spPr>
      </p:pic>
      <p:pic>
        <p:nvPicPr>
          <p:cNvPr id="49156" name="Picture 4" descr="Схема солнечной сист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468286" cy="324036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bm.img.com.ua/berlin/storage/orig/9/39/d05334e01f3f6135ebfb2941ea4eb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97756" cy="632310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Николай Копер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3229" y="908720"/>
            <a:ext cx="3880771" cy="368673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88640"/>
            <a:ext cx="5226944" cy="6247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Коперник родился в 1473 г. в польском городе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Торуни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Он жил в трудное время, когда Польша и ее сосед - Русское государство - продолжало вековую борьбу с захватчиками - тевтонскими рыцарями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татаро-монголами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стремившимися поработить славянские народы.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Коперник рано лишился родителей. Его воспитал дядя по матери Лукаш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Ватцельроде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выдающийся общественно-политический деятель того времени. Жажда знаний владела Коперником с детства, Сначала он учился у себя на родине. Потом продолжал образование в итальянских университетах, Конечно, астрономия там изучалась по Птолемею, но Коперник тщательно изучал и все сохранившиеся труды великих математиков и астрономию древности.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788024" y="692696"/>
            <a:ext cx="3960440" cy="532453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Коперник полагал, что Вселенная ограничена сферой неподвижных звезд, которые расположены на невообразимо огромных, но все-таки конечных расстояниях от нас и от Солнца. В учении Коперника утверждалась огромность Вселенной и бесконечность ее. Коперник также впервые в астрономии не только дал правильную схему строения Солнечной системы, но и определил относительные расстояния планет от солнца и вычислил период их обращения вокруг него.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39" name="Picture 3" descr="http://nplit.ru/books/item/f00/s00/z0000076/pic/0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04" y="548681"/>
            <a:ext cx="4167723" cy="561662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егодня исполняется 540 лет со дня рождения Николая Копер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5861"/>
            <a:ext cx="7416824" cy="593345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Католическая церковь признала свою вину в отрицании правильной теории Коперника лишь в 1993 году, когда папой римским был Иоанн Павел II – земляк Коперника, поляк </a:t>
            </a:r>
            <a:r>
              <a:rPr lang="ru-RU" sz="2000" b="1" dirty="0" err="1" smtClean="0"/>
              <a:t>Кароль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Войтыла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43010" name="Picture 2" descr="Сегодня исполняется 540 лет со дня рождения Николая Копер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9" y="1657603"/>
            <a:ext cx="6228691" cy="498295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Jan_Matejko-Astronomer_Copernicus-Conversation_with_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15" y="260648"/>
            <a:ext cx="8596657" cy="62080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Николай Коперник, создатель геоцентрической системы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572000" cy="6096001"/>
          </a:xfrm>
          <a:prstGeom prst="rect">
            <a:avLst/>
          </a:prstGeom>
          <a:noFill/>
        </p:spPr>
      </p:pic>
      <p:pic>
        <p:nvPicPr>
          <p:cNvPr id="48134" name="Picture 6" descr="http://t0.gstatic.com/images?q=tbn:ANd9GcTTOHrnCwEUh4AcM6iArJ79Ih3Oyla1cjyPxesV8VaG9pOrF00l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143" y="1700808"/>
            <a:ext cx="4133777" cy="309634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:\450px-Torun03MonumentToCopern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286250" cy="5715000"/>
          </a:xfrm>
          <a:prstGeom prst="rect">
            <a:avLst/>
          </a:prstGeom>
          <a:noFill/>
        </p:spPr>
      </p:pic>
      <p:pic>
        <p:nvPicPr>
          <p:cNvPr id="52227" name="Picture 3" descr="G:\Kraków_-_Pomnik_Mikołaja_Kopernika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4056863" cy="541035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657px-Kopernikus-Olszt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984776" cy="636884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:\800px-Copernic_Mont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328925" cy="624669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:\450px-Gdańsk_Monument_to_Copern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86250" cy="5715000"/>
          </a:xfrm>
          <a:prstGeom prst="rect">
            <a:avLst/>
          </a:prstGeom>
          <a:noFill/>
        </p:spPr>
      </p:pic>
      <p:pic>
        <p:nvPicPr>
          <p:cNvPr id="55299" name="Picture 3" descr="G:\800px-Pomnik_Mikołaja_Kopernika_w_Łodzi.jpg"/>
          <p:cNvPicPr>
            <a:picLocks noChangeAspect="1" noChangeArrowheads="1"/>
          </p:cNvPicPr>
          <p:nvPr/>
        </p:nvPicPr>
        <p:blipFill>
          <a:blip r:embed="rId3" cstate="print"/>
          <a:srcRect l="30155" r="28265"/>
          <a:stretch>
            <a:fillRect/>
          </a:stretch>
        </p:blipFill>
        <p:spPr bwMode="auto">
          <a:xfrm>
            <a:off x="5148064" y="548680"/>
            <a:ext cx="3168352" cy="5715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Picture 3" descr="G:\фото\0005-005-Nikolaj-Kopernik-1473-1543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Историческая справка о Н.Копернике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204864"/>
            <a:ext cx="3995936" cy="338437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i="1" dirty="0" smtClean="0"/>
              <a:t>Много спорили о том, был ли Коперник поляком или немцем; ныне национальность его не подлежит сомнению, так как отыскан список студентов </a:t>
            </a:r>
            <a:r>
              <a:rPr lang="ru-RU" sz="2000" i="1" dirty="0" err="1" smtClean="0"/>
              <a:t>Падуанского</a:t>
            </a:r>
            <a:r>
              <a:rPr lang="ru-RU" sz="2000" i="1" dirty="0" smtClean="0"/>
              <a:t> университета, в котором Коперник  записан в числе учившихся там поляков. </a:t>
            </a:r>
          </a:p>
        </p:txBody>
      </p:sp>
      <p:pic>
        <p:nvPicPr>
          <p:cNvPr id="1026" name="Picture 2" descr="G:\434px-Copernicus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960440" cy="54675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6165304"/>
            <a:ext cx="345638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Дом, где родился Коперник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8" name="Picture 12" descr="http://markimira.ru/upload/iblock/4dd/1973_4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7568">
            <a:off x="1476095" y="2353708"/>
            <a:ext cx="2720120" cy="1907471"/>
          </a:xfrm>
          <a:prstGeom prst="rect">
            <a:avLst/>
          </a:prstGeom>
          <a:noFill/>
        </p:spPr>
      </p:pic>
      <p:pic>
        <p:nvPicPr>
          <p:cNvPr id="50180" name="Picture 4" descr="http://t3.gstatic.com/images?q=tbn:ANd9GcTXL9gHQRsbwVDBvy-0OQ73gFJ47jkP9NVri_4QN8dD0CRKq_Tp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2808312" cy="2114367"/>
          </a:xfrm>
          <a:prstGeom prst="rect">
            <a:avLst/>
          </a:prstGeom>
          <a:noFill/>
        </p:spPr>
      </p:pic>
      <p:pic>
        <p:nvPicPr>
          <p:cNvPr id="50184" name="Picture 8" descr="http://img-fotki.yandex.ru/get/5902/v3834400.104/0_4c0ae_78646523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5530" y="332656"/>
            <a:ext cx="4422905" cy="4104456"/>
          </a:xfrm>
          <a:prstGeom prst="rect">
            <a:avLst/>
          </a:prstGeom>
          <a:noFill/>
        </p:spPr>
      </p:pic>
      <p:pic>
        <p:nvPicPr>
          <p:cNvPr id="50186" name="Picture 10" descr="http://upload.wikimedia.org/wikipedia/commons/thumb/f/f4/Stamp_of_USSR_1808.jpg/220px-Stamp_of_USSR_1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9089">
            <a:off x="410988" y="321962"/>
            <a:ext cx="2954661" cy="2014542"/>
          </a:xfrm>
          <a:prstGeom prst="rect">
            <a:avLst/>
          </a:prstGeom>
          <a:noFill/>
        </p:spPr>
      </p:pic>
      <p:pic>
        <p:nvPicPr>
          <p:cNvPr id="50190" name="Picture 14" descr="http://cosh.com.ua/img.php?item=579&amp;view=all&amp;cat=4&amp;num=394&amp;f_imagewidth=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653136"/>
            <a:ext cx="2952328" cy="201351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Лунный кратер Коперник, сфотографированный с «Аполлона-12». Фото НАС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808312" cy="27982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140968"/>
            <a:ext cx="439248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Лунный кратер Коперник, сфотографированный с «</a:t>
            </a:r>
            <a:r>
              <a:rPr lang="ru-RU" b="1" dirty="0" smtClean="0">
                <a:hlinkClick r:id="rId3" tooltip="Аполлон-12"/>
              </a:rPr>
              <a:t>Аполлона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7348" name="Picture 4" descr="http://www.luna-moon.narod.ru/Luna11.files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54050"/>
            <a:ext cx="2592288" cy="27182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3600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Кратер   Коперник на Марсе</a:t>
            </a:r>
            <a:endParaRPr lang="ru-RU" b="1" dirty="0"/>
          </a:p>
        </p:txBody>
      </p:sp>
      <p:pic>
        <p:nvPicPr>
          <p:cNvPr id="57350" name="Picture 6" descr="http://upload.wikimedia.org/wikipedia/commons/thumb/7/74/OAO-3_in_the_clean_room.jpg/250px-OAO-3_in_the_clean_ro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7610" y="260648"/>
            <a:ext cx="3880289" cy="43924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4797152"/>
            <a:ext cx="381642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Орбитальная астрономическая обсерватория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ile:Terminal T2 we Wrocław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695" y="2708920"/>
            <a:ext cx="5051305" cy="3384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6093296"/>
            <a:ext cx="507605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/>
              <a:t>Вроцлавский</a:t>
            </a:r>
            <a:r>
              <a:rPr lang="ru-RU" b="1" dirty="0" smtClean="0"/>
              <a:t> аэропорт имени Коперника</a:t>
            </a:r>
            <a:endParaRPr lang="ru-RU" dirty="0"/>
          </a:p>
        </p:txBody>
      </p:sp>
      <p:pic>
        <p:nvPicPr>
          <p:cNvPr id="58374" name="Picture 6" descr="File:Torun-umk-rektorat.jpg"/>
          <p:cNvPicPr>
            <a:picLocks noChangeAspect="1" noChangeArrowheads="1"/>
          </p:cNvPicPr>
          <p:nvPr/>
        </p:nvPicPr>
        <p:blipFill>
          <a:blip r:embed="rId3" cstate="print"/>
          <a:srcRect b="14000"/>
          <a:stretch>
            <a:fillRect/>
          </a:stretch>
        </p:blipFill>
        <p:spPr bwMode="auto">
          <a:xfrm>
            <a:off x="251520" y="332656"/>
            <a:ext cx="4898502" cy="3096344"/>
          </a:xfrm>
          <a:prstGeom prst="rect">
            <a:avLst/>
          </a:prstGeom>
          <a:noFill/>
        </p:spPr>
      </p:pic>
      <p:pic>
        <p:nvPicPr>
          <p:cNvPr id="58372" name="Picture 4" descr="http://www.studyinpoland.pl/images/loga_160/1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1524000" cy="1524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501008"/>
            <a:ext cx="3744416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Университет </a:t>
            </a:r>
            <a:r>
              <a:rPr lang="ru-RU" b="1" dirty="0" smtClean="0">
                <a:hlinkClick r:id="rId5" tooltip="Николай Коперник"/>
              </a:rPr>
              <a:t>Николая Коперника</a:t>
            </a:r>
            <a:r>
              <a:rPr lang="ru-RU" dirty="0" smtClean="0"/>
              <a:t>  -  </a:t>
            </a:r>
            <a:r>
              <a:rPr lang="en-US" dirty="0" smtClean="0"/>
              <a:t> </a:t>
            </a:r>
            <a:r>
              <a:rPr lang="ru-RU" dirty="0" smtClean="0"/>
              <a:t>государственный университет в </a:t>
            </a:r>
            <a:r>
              <a:rPr lang="ru-RU" dirty="0" smtClean="0">
                <a:hlinkClick r:id="rId6" tooltip="Польша"/>
              </a:rPr>
              <a:t>Польше</a:t>
            </a:r>
            <a:r>
              <a:rPr lang="ru-RU" dirty="0" smtClean="0"/>
              <a:t>, расположенный в </a:t>
            </a:r>
            <a:r>
              <a:rPr lang="ru-RU" dirty="0" err="1" smtClean="0">
                <a:hlinkClick r:id="rId7" tooltip="Торунь"/>
              </a:rPr>
              <a:t>Торуне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928662" y="0"/>
            <a:ext cx="6811690" cy="600076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Используемая </a:t>
            </a:r>
            <a:r>
              <a:rPr lang="ru-RU" i="1" dirty="0" err="1" smtClean="0">
                <a:solidFill>
                  <a:schemeClr val="tx1"/>
                </a:solidFill>
              </a:rPr>
              <a:t>лит-ра</a:t>
            </a:r>
            <a:r>
              <a:rPr lang="ru-RU" i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Дагаев</a:t>
            </a:r>
            <a:r>
              <a:rPr lang="ru-RU" sz="2000" b="1" i="1" dirty="0" smtClean="0">
                <a:solidFill>
                  <a:schemeClr val="tx1"/>
                </a:solidFill>
              </a:rPr>
              <a:t> М.М. Книга для чтения по астрономии, Просвещение,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1980;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Интернет-ресурс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340768"/>
            <a:ext cx="4968552" cy="3528392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i="1" dirty="0" smtClean="0"/>
              <a:t>В 1491 г. поступил в </a:t>
            </a:r>
            <a:r>
              <a:rPr lang="ru-RU" sz="1800" i="1" dirty="0" err="1" smtClean="0"/>
              <a:t>Краковский</a:t>
            </a:r>
            <a:r>
              <a:rPr lang="ru-RU" sz="1800" i="1" dirty="0" smtClean="0"/>
              <a:t> университет, где с одинаковым усердием изучал математику, медицину и богословие. По окончании курса Коперник путешествовал по Германии и Италии, слушал лекции о разных университетах, а одно время даже и сам профессорствовал в Риме; в 1503 г. он вернулся в Краков и прожил тут целых семь лет, состоя профессором университета и занимаясь астрономическими наблюдениями. </a:t>
            </a:r>
          </a:p>
          <a:p>
            <a:endParaRPr lang="ru-RU" sz="1800" i="1" dirty="0"/>
          </a:p>
        </p:txBody>
      </p:sp>
      <p:pic>
        <p:nvPicPr>
          <p:cNvPr id="2052" name="Picture 4" descr="http://www.znaika-club.com.ua/upload/Image/ZNAIKA_TOUR/Evropejskie_kanikylu/yagellon-universitet1.jpg"/>
          <p:cNvPicPr>
            <a:picLocks noChangeAspect="1" noChangeArrowheads="1"/>
          </p:cNvPicPr>
          <p:nvPr/>
        </p:nvPicPr>
        <p:blipFill>
          <a:blip r:embed="rId2" cstate="print"/>
          <a:srcRect r="13072"/>
          <a:stretch>
            <a:fillRect/>
          </a:stretch>
        </p:blipFill>
        <p:spPr bwMode="auto">
          <a:xfrm>
            <a:off x="0" y="1196752"/>
            <a:ext cx="4139952" cy="3571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Историческая справка о Н.Копернике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182160"/>
            <a:ext cx="8712968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/>
              <a:t>Однако, шумная жизнь университетских корпораций была не по душе Копернику и в 1510 г. он переселился к </a:t>
            </a:r>
            <a:r>
              <a:rPr lang="ru-RU" sz="2000" i="1" dirty="0" err="1" smtClean="0"/>
              <a:t>Фрауенбург</a:t>
            </a:r>
            <a:r>
              <a:rPr lang="ru-RU" sz="2000" i="1" dirty="0" smtClean="0"/>
              <a:t>, маленький городок на берегу Вислы, где провел всю остальную жизнь, состоя каноником католического костела и посвящая свои досуги астрономии и безвозмездному лечению больных.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800px-Copernicus_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192910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733256"/>
            <a:ext cx="568863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Башня-обсерватория</a:t>
            </a:r>
            <a:r>
              <a:rPr lang="uk-UA" b="1" dirty="0" smtClean="0"/>
              <a:t>  Коперника </a:t>
            </a:r>
            <a:r>
              <a:rPr lang="uk-UA" b="1" dirty="0" err="1" smtClean="0"/>
              <a:t>во</a:t>
            </a:r>
            <a:r>
              <a:rPr lang="uk-UA" b="1" dirty="0" smtClean="0"/>
              <a:t> </a:t>
            </a:r>
            <a:r>
              <a:rPr lang="uk-UA" b="1" dirty="0" err="1" smtClean="0"/>
              <a:t>Фромборке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idravl.narod.ru/7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45384"/>
            <a:ext cx="2664296" cy="3918082"/>
          </a:xfrm>
          <a:prstGeom prst="rect">
            <a:avLst/>
          </a:prstGeom>
          <a:noFill/>
        </p:spPr>
      </p:pic>
      <p:pic>
        <p:nvPicPr>
          <p:cNvPr id="32772" name="Picture 4" descr="http://www.talers.ru/images/stories/historytaler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5256584" cy="26020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8424936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По проекту Коперника б</a:t>
            </a:r>
            <a:r>
              <a:rPr lang="ru-RU" sz="2000" b="1" dirty="0" err="1" smtClean="0"/>
              <a:t>ы</a:t>
            </a:r>
            <a:r>
              <a:rPr lang="uk-UA" sz="2000" b="1" dirty="0" err="1" smtClean="0"/>
              <a:t>ла</a:t>
            </a:r>
            <a:r>
              <a:rPr lang="uk-UA" sz="2000" b="1" dirty="0" smtClean="0"/>
              <a:t> введена </a:t>
            </a:r>
            <a:r>
              <a:rPr lang="uk-UA" sz="2000" b="1" dirty="0" err="1" smtClean="0"/>
              <a:t>новая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монетная</a:t>
            </a:r>
            <a:r>
              <a:rPr lang="uk-UA" sz="2000" b="1" dirty="0" smtClean="0"/>
              <a:t> система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445224"/>
            <a:ext cx="5616624" cy="1015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 </a:t>
            </a:r>
            <a:r>
              <a:rPr lang="uk-UA" sz="2000" b="1" dirty="0" err="1" smtClean="0"/>
              <a:t>городе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Фромборке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построил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гидравлическую</a:t>
            </a:r>
            <a:r>
              <a:rPr lang="uk-UA" sz="2000" b="1" dirty="0" smtClean="0"/>
              <a:t> машину, </a:t>
            </a:r>
            <a:r>
              <a:rPr lang="uk-UA" sz="2000" b="1" dirty="0" err="1" smtClean="0"/>
              <a:t>снабжавшую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водой</a:t>
            </a:r>
            <a:r>
              <a:rPr lang="uk-UA" sz="2000" b="1" dirty="0" smtClean="0"/>
              <a:t> все дома.</a:t>
            </a:r>
            <a:endParaRPr lang="ru-RU" sz="20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File:Hugo Schüllinger - Čechové u moře Baltské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558903"/>
            <a:ext cx="5148064" cy="3914675"/>
          </a:xfrm>
          <a:prstGeom prst="rect">
            <a:avLst/>
          </a:prstGeom>
          <a:noFill/>
        </p:spPr>
      </p:pic>
      <p:pic>
        <p:nvPicPr>
          <p:cNvPr id="34818" name="Picture 2" descr="http://chpz.ru/wp-content/uploads/2012/03/%D0%91%D1%83%D0%B1%D0%BE%D0%BD%D0%BD%D0%B0%D1%8F-%D1%87%D1%83%D0%BC%D0%B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860536" cy="32403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789040"/>
            <a:ext cx="309634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Эпидемия чумы 1519 год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44824"/>
            <a:ext cx="316835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Польско-тевтонская война (</a:t>
            </a:r>
            <a:r>
              <a:rPr lang="ru-RU" b="1" dirty="0" smtClean="0"/>
              <a:t>1519-1521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800px-Death_of_Nicolaus_Copernic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352928" cy="5158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88640"/>
            <a:ext cx="453650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ПОСЛЕДНИЕ ГОДЫ ЖИЗНИ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165304"/>
            <a:ext cx="3744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А.Лессер</a:t>
            </a:r>
            <a:r>
              <a:rPr lang="ru-RU" b="1" dirty="0" smtClean="0"/>
              <a:t>. Смерть Коперника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Могила Коперни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552950" cy="6657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5445224"/>
            <a:ext cx="345638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Раскопки в кафедральном соборе </a:t>
            </a:r>
            <a:r>
              <a:rPr lang="ru-RU" b="1" dirty="0" err="1" smtClean="0"/>
              <a:t>Фромборка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656</Words>
  <Application>Microsoft Office PowerPoint</Application>
  <PresentationFormat>Экран (4:3)</PresentationFormat>
  <Paragraphs>82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19 февраля, исполняется 540 лет со дня рождения великого польского астронома и математика Николая Коперника. </vt:lpstr>
      <vt:lpstr>Слайд 2</vt:lpstr>
      <vt:lpstr>Историческая справка о Н.Копернике</vt:lpstr>
      <vt:lpstr>Историческая справка о Н.Копернике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Media</cp:lastModifiedBy>
  <cp:revision>36</cp:revision>
  <dcterms:modified xsi:type="dcterms:W3CDTF">2013-02-26T12:00:42Z</dcterms:modified>
</cp:coreProperties>
</file>