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73" r:id="rId5"/>
    <p:sldId id="275" r:id="rId6"/>
    <p:sldId id="276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86425F-4E13-4223-AA37-01C3E611199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B1B385-0DFE-4644-9B61-FD0CEA5A71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92867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/>
              <a:t>Індія</a:t>
            </a:r>
            <a:endParaRPr lang="ru-RU" sz="9600" dirty="0"/>
          </a:p>
        </p:txBody>
      </p:sp>
      <p:pic>
        <p:nvPicPr>
          <p:cNvPr id="4" name="Picture 4" descr="C:\Documents and Settings\Лизка\Рабочий стол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14818"/>
            <a:ext cx="19050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142984"/>
            <a:ext cx="4059936" cy="4572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У </a:t>
            </a:r>
            <a:r>
              <a:rPr lang="ru-RU" sz="2700" dirty="0" err="1" smtClean="0"/>
              <a:t>кінці</a:t>
            </a:r>
            <a:r>
              <a:rPr lang="ru-RU" sz="2700" dirty="0" smtClean="0"/>
              <a:t> 1980-х років </a:t>
            </a:r>
            <a:r>
              <a:rPr lang="ru-RU" sz="2700" dirty="0" err="1" smtClean="0"/>
              <a:t>був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відновлений</a:t>
            </a:r>
            <a:r>
              <a:rPr lang="ru-RU" sz="2700" dirty="0" smtClean="0"/>
              <a:t> ряд </a:t>
            </a:r>
            <a:r>
              <a:rPr lang="ru-RU" sz="2700" dirty="0" err="1" smtClean="0"/>
              <a:t>ринкових</a:t>
            </a:r>
            <a:r>
              <a:rPr lang="ru-RU" sz="2700" dirty="0" smtClean="0"/>
              <a:t> </a:t>
            </a:r>
            <a:r>
              <a:rPr lang="ru-RU" sz="2700" dirty="0" err="1" smtClean="0"/>
              <a:t>механізмів</a:t>
            </a:r>
            <a:r>
              <a:rPr lang="ru-RU" sz="2700" dirty="0" smtClean="0"/>
              <a:t>, </a:t>
            </a:r>
            <a:r>
              <a:rPr lang="ru-RU" sz="2700" dirty="0" err="1" smtClean="0"/>
              <a:t>зняті</a:t>
            </a:r>
            <a:r>
              <a:rPr lang="ru-RU" sz="2700" dirty="0" smtClean="0"/>
              <a:t> </a:t>
            </a:r>
            <a:r>
              <a:rPr lang="ru-RU" sz="2700" dirty="0" err="1" smtClean="0"/>
              <a:t>обмеження</a:t>
            </a:r>
            <a:r>
              <a:rPr lang="ru-RU" sz="2700" dirty="0" smtClean="0"/>
              <a:t> на </a:t>
            </a:r>
            <a:r>
              <a:rPr lang="ru-RU" sz="2700" dirty="0" err="1" smtClean="0"/>
              <a:t>іноземні</a:t>
            </a:r>
            <a:r>
              <a:rPr lang="ru-RU" sz="2700" dirty="0" smtClean="0"/>
              <a:t> </a:t>
            </a:r>
            <a:r>
              <a:rPr lang="ru-RU" sz="2700" dirty="0" err="1" smtClean="0"/>
              <a:t>інвестиції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2050" name="Picture 2" descr="C:\Documents and Settings\Лизка\Рабочий стол\мелоч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2876536" cy="2157402"/>
          </a:xfrm>
          <a:prstGeom prst="rect">
            <a:avLst/>
          </a:prstGeom>
          <a:noFill/>
        </p:spPr>
      </p:pic>
      <p:pic>
        <p:nvPicPr>
          <p:cNvPr id="2051" name="Picture 3" descr="C:\Documents and Settings\Лизка\Рабочий стол\инв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786190"/>
            <a:ext cx="2947974" cy="219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300" dirty="0" smtClean="0"/>
              <a:t>У 1990-х роках </a:t>
            </a:r>
            <a:r>
              <a:rPr lang="ru-RU" sz="2300" dirty="0" err="1" smtClean="0"/>
              <a:t>державна</a:t>
            </a:r>
            <a:r>
              <a:rPr lang="ru-RU" sz="2300" dirty="0" smtClean="0"/>
              <a:t> </a:t>
            </a:r>
            <a:r>
              <a:rPr lang="ru-RU" sz="2300" dirty="0" err="1" smtClean="0"/>
              <a:t>політика</a:t>
            </a:r>
            <a:r>
              <a:rPr lang="ru-RU" sz="2300" dirty="0" smtClean="0"/>
              <a:t>  </a:t>
            </a:r>
            <a:r>
              <a:rPr lang="ru-RU" sz="2300" dirty="0" err="1" smtClean="0"/>
              <a:t>Індії</a:t>
            </a:r>
            <a:r>
              <a:rPr lang="ru-RU" sz="2300" dirty="0" smtClean="0"/>
              <a:t> </a:t>
            </a:r>
            <a:r>
              <a:rPr lang="ru-RU" sz="2300" dirty="0" err="1" smtClean="0"/>
              <a:t>була</a:t>
            </a:r>
            <a:r>
              <a:rPr lang="ru-RU" sz="2300" dirty="0" smtClean="0"/>
              <a:t> </a:t>
            </a:r>
            <a:r>
              <a:rPr lang="ru-RU" sz="2300" dirty="0" err="1" smtClean="0"/>
              <a:t>спрямована</a:t>
            </a:r>
            <a:r>
              <a:rPr lang="ru-RU" sz="2300" dirty="0" smtClean="0"/>
              <a:t> на </a:t>
            </a:r>
            <a:r>
              <a:rPr lang="ru-RU" sz="2300" dirty="0" err="1" smtClean="0"/>
              <a:t>найшвидшу</a:t>
            </a:r>
            <a:r>
              <a:rPr lang="ru-RU" sz="2300" dirty="0" smtClean="0"/>
              <a:t> </a:t>
            </a:r>
            <a:r>
              <a:rPr lang="ru-RU" sz="2300" dirty="0" err="1" smtClean="0"/>
              <a:t>макроекономічну</a:t>
            </a:r>
            <a:r>
              <a:rPr lang="ru-RU" sz="2300" dirty="0" smtClean="0"/>
              <a:t> </a:t>
            </a:r>
            <a:r>
              <a:rPr lang="ru-RU" sz="2300" dirty="0" err="1" smtClean="0"/>
              <a:t>стабілізацію</a:t>
            </a:r>
            <a:r>
              <a:rPr lang="ru-RU" sz="2300" dirty="0" smtClean="0"/>
              <a:t>,  </a:t>
            </a:r>
            <a:r>
              <a:rPr lang="ru-RU" sz="2300" dirty="0" err="1" smtClean="0"/>
              <a:t>інтеграцію</a:t>
            </a:r>
            <a:r>
              <a:rPr lang="ru-RU" sz="2300" dirty="0" smtClean="0"/>
              <a:t> </a:t>
            </a:r>
            <a:r>
              <a:rPr lang="ru-RU" sz="2300" dirty="0" err="1" smtClean="0"/>
              <a:t>Індії</a:t>
            </a:r>
            <a:r>
              <a:rPr lang="ru-RU" sz="2300" dirty="0" smtClean="0"/>
              <a:t> в </a:t>
            </a:r>
            <a:r>
              <a:rPr lang="ru-RU" sz="2300" dirty="0" err="1" smtClean="0"/>
              <a:t>світову</a:t>
            </a:r>
            <a:r>
              <a:rPr lang="ru-RU" sz="2300" dirty="0" smtClean="0"/>
              <a:t> </a:t>
            </a:r>
            <a:r>
              <a:rPr lang="ru-RU" sz="2300" dirty="0" err="1" smtClean="0"/>
              <a:t>торгівлю</a:t>
            </a:r>
            <a:r>
              <a:rPr lang="ru-RU" sz="2300" dirty="0" smtClean="0"/>
              <a:t>, </a:t>
            </a:r>
            <a:r>
              <a:rPr lang="ru-RU" sz="2300" dirty="0" err="1" smtClean="0"/>
              <a:t>залучення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іноземних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капіталовкладень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зняття</a:t>
            </a:r>
            <a:r>
              <a:rPr lang="ru-RU" sz="2300" dirty="0" smtClean="0"/>
              <a:t> </a:t>
            </a:r>
            <a:r>
              <a:rPr lang="ru-RU" sz="2300" dirty="0" err="1" smtClean="0"/>
              <a:t>обмежень</a:t>
            </a:r>
            <a:r>
              <a:rPr lang="ru-RU" sz="2300" dirty="0" smtClean="0"/>
              <a:t> на </a:t>
            </a:r>
            <a:r>
              <a:rPr lang="ru-RU" sz="2300" dirty="0" err="1" smtClean="0"/>
              <a:t>приватну</a:t>
            </a:r>
            <a:r>
              <a:rPr lang="ru-RU" sz="2300" dirty="0" smtClean="0"/>
              <a:t> </a:t>
            </a:r>
          </a:p>
          <a:p>
            <a:pPr>
              <a:buNone/>
            </a:pPr>
            <a:r>
              <a:rPr lang="ru-RU" sz="2300" dirty="0" smtClean="0"/>
              <a:t>    </a:t>
            </a:r>
            <a:r>
              <a:rPr lang="ru-RU" sz="2300" dirty="0" err="1" smtClean="0"/>
              <a:t>підприємницьку</a:t>
            </a:r>
            <a:r>
              <a:rPr lang="ru-RU" sz="2300" dirty="0" smtClean="0"/>
              <a:t>  </a:t>
            </a:r>
            <a:r>
              <a:rPr lang="ru-RU" sz="2300" dirty="0" err="1" smtClean="0"/>
              <a:t>діяльність</a:t>
            </a:r>
            <a:r>
              <a:rPr lang="ru-RU" sz="2300" dirty="0" smtClean="0"/>
              <a:t>.</a:t>
            </a:r>
          </a:p>
          <a:p>
            <a:pPr>
              <a:buNone/>
            </a:pPr>
            <a:endParaRPr lang="ru-RU" sz="2300" dirty="0"/>
          </a:p>
        </p:txBody>
      </p:sp>
      <p:pic>
        <p:nvPicPr>
          <p:cNvPr id="3074" name="Picture 2" descr="C:\Documents and Settings\Лизка\Рабочий стол\рейт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86124"/>
            <a:ext cx="2786052" cy="237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72000"/>
          </a:xfrm>
        </p:spPr>
        <p:txBody>
          <a:bodyPr>
            <a:normAutofit/>
          </a:bodyPr>
          <a:lstStyle/>
          <a:p>
            <a:r>
              <a:rPr lang="uk-UA" sz="2300" dirty="0" smtClean="0"/>
              <a:t>Так, </a:t>
            </a:r>
            <a:r>
              <a:rPr lang="ru-RU" sz="2300" dirty="0" smtClean="0"/>
              <a:t>у 1996-1997рр. ВВП в </a:t>
            </a:r>
            <a:r>
              <a:rPr lang="ru-RU" sz="2300" dirty="0" err="1" smtClean="0"/>
              <a:t>Індії</a:t>
            </a:r>
            <a:r>
              <a:rPr lang="ru-RU" sz="2300" dirty="0" smtClean="0"/>
              <a:t> становив 295 млрд.</a:t>
            </a:r>
            <a:r>
              <a:rPr lang="en-US" sz="2300" dirty="0" smtClean="0"/>
              <a:t>$</a:t>
            </a:r>
            <a:r>
              <a:rPr lang="ru-RU" sz="2300" dirty="0" smtClean="0"/>
              <a:t> (</a:t>
            </a:r>
            <a:r>
              <a:rPr lang="ru-RU" sz="2300" dirty="0" err="1" smtClean="0"/>
              <a:t>що</a:t>
            </a:r>
            <a:r>
              <a:rPr lang="ru-RU" sz="2300" dirty="0" smtClean="0"/>
              <a:t> ставило </a:t>
            </a:r>
            <a:r>
              <a:rPr lang="ru-RU" sz="2300" dirty="0" err="1" smtClean="0"/>
              <a:t>Індію</a:t>
            </a:r>
            <a:r>
              <a:rPr lang="ru-RU" sz="2300" dirty="0" smtClean="0"/>
              <a:t> на 5-е </a:t>
            </a:r>
            <a:r>
              <a:rPr lang="ru-RU" sz="2300" dirty="0" err="1" smtClean="0"/>
              <a:t>місце</a:t>
            </a:r>
            <a:r>
              <a:rPr lang="ru-RU" sz="2300" dirty="0" smtClean="0"/>
              <a:t> у </a:t>
            </a:r>
            <a:r>
              <a:rPr lang="ru-RU" sz="2300" dirty="0" err="1" smtClean="0"/>
              <a:t>світі</a:t>
            </a:r>
            <a:r>
              <a:rPr lang="ru-RU" sz="2300" dirty="0" smtClean="0"/>
              <a:t>), а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розрахунку</a:t>
            </a:r>
            <a:r>
              <a:rPr lang="ru-RU" sz="2300" dirty="0" smtClean="0"/>
              <a:t> на душу населення - 1600</a:t>
            </a:r>
            <a:r>
              <a:rPr lang="en-US" sz="2300" dirty="0" smtClean="0"/>
              <a:t>$.</a:t>
            </a:r>
          </a:p>
          <a:p>
            <a:r>
              <a:rPr lang="ru-RU" sz="2300" dirty="0" err="1" smtClean="0"/>
              <a:t>Проте</a:t>
            </a:r>
            <a:r>
              <a:rPr lang="ru-RU" sz="2300" dirty="0" smtClean="0"/>
              <a:t>  у той же час </a:t>
            </a:r>
            <a:r>
              <a:rPr lang="ru-RU" sz="2300" dirty="0" err="1" smtClean="0"/>
              <a:t>прибутки</a:t>
            </a:r>
            <a:r>
              <a:rPr lang="ru-RU" sz="2300" dirty="0" smtClean="0"/>
              <a:t> </a:t>
            </a:r>
            <a:r>
              <a:rPr lang="ru-RU" sz="2300" dirty="0" err="1" smtClean="0"/>
              <a:t>нижче</a:t>
            </a:r>
            <a:r>
              <a:rPr lang="ru-RU" sz="2300" dirty="0" smtClean="0"/>
              <a:t> за </a:t>
            </a:r>
            <a:r>
              <a:rPr lang="ru-RU" sz="2300" dirty="0" err="1" smtClean="0"/>
              <a:t>рівень</a:t>
            </a:r>
            <a:r>
              <a:rPr lang="ru-RU" sz="2300" dirty="0" smtClean="0"/>
              <a:t> </a:t>
            </a:r>
            <a:r>
              <a:rPr lang="ru-RU" sz="2300" dirty="0" err="1" smtClean="0"/>
              <a:t>бідності</a:t>
            </a:r>
            <a:r>
              <a:rPr lang="ru-RU" sz="2300" dirty="0" smtClean="0"/>
              <a:t> </a:t>
            </a:r>
            <a:r>
              <a:rPr lang="ru-RU" sz="2300" dirty="0" err="1" smtClean="0"/>
              <a:t>ма</a:t>
            </a:r>
            <a:r>
              <a:rPr lang="uk-UA" sz="2300" dirty="0" err="1" smtClean="0"/>
              <a:t>ли</a:t>
            </a:r>
            <a:r>
              <a:rPr lang="ru-RU" sz="2300" dirty="0" smtClean="0"/>
              <a:t> </a:t>
            </a:r>
            <a:r>
              <a:rPr lang="ru-RU" sz="2300" dirty="0" err="1" smtClean="0"/>
              <a:t>близько</a:t>
            </a:r>
            <a:r>
              <a:rPr lang="ru-RU" sz="2300" dirty="0" smtClean="0"/>
              <a:t> 35% населення.</a:t>
            </a:r>
          </a:p>
          <a:p>
            <a:endParaRPr lang="ru-RU" dirty="0"/>
          </a:p>
        </p:txBody>
      </p:sp>
      <p:pic>
        <p:nvPicPr>
          <p:cNvPr id="4098" name="Picture 2" descr="C:\Documents and Settings\Лизка\Рабочий стол\бед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71744"/>
            <a:ext cx="2486438" cy="2606141"/>
          </a:xfrm>
          <a:prstGeom prst="rect">
            <a:avLst/>
          </a:prstGeom>
          <a:noFill/>
        </p:spPr>
      </p:pic>
      <p:pic>
        <p:nvPicPr>
          <p:cNvPr id="4099" name="Picture 3" descr="C:\Documents and Settings\Лизка\Рабочий стол\не хвата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876"/>
            <a:ext cx="2809875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 1998-1999 </a:t>
            </a:r>
            <a:r>
              <a:rPr lang="ru-RU" sz="2200" dirty="0" err="1" smtClean="0"/>
              <a:t>темпи</a:t>
            </a:r>
            <a:r>
              <a:rPr lang="ru-RU" sz="2200" dirty="0" smtClean="0"/>
              <a:t> </a:t>
            </a:r>
            <a:r>
              <a:rPr lang="ru-RU" sz="2200" dirty="0" err="1" smtClean="0"/>
              <a:t>зростання</a:t>
            </a:r>
            <a:r>
              <a:rPr lang="ru-RU" sz="2200" dirty="0" smtClean="0"/>
              <a:t> ВВП </a:t>
            </a:r>
            <a:r>
              <a:rPr lang="ru-RU" sz="2200" dirty="0" err="1" smtClean="0"/>
              <a:t>знизилися</a:t>
            </a:r>
            <a:r>
              <a:rPr lang="ru-RU" sz="2200" dirty="0" smtClean="0"/>
              <a:t>  через </a:t>
            </a:r>
            <a:r>
              <a:rPr lang="ru-RU" sz="2200" dirty="0" err="1" smtClean="0"/>
              <a:t>політичну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нестабільність</a:t>
            </a:r>
            <a:r>
              <a:rPr lang="ru-RU" sz="2200" dirty="0" smtClean="0"/>
              <a:t>, </a:t>
            </a:r>
            <a:r>
              <a:rPr lang="ru-RU" sz="2200" dirty="0" err="1" smtClean="0"/>
              <a:t>дефіцит</a:t>
            </a:r>
            <a:r>
              <a:rPr lang="ru-RU" sz="2200" dirty="0" smtClean="0"/>
              <a:t> </a:t>
            </a:r>
            <a:r>
              <a:rPr lang="ru-RU" sz="2200" dirty="0" err="1" smtClean="0"/>
              <a:t>інвестицій</a:t>
            </a:r>
            <a:r>
              <a:rPr lang="ru-RU" sz="2200" dirty="0" smtClean="0"/>
              <a:t> в </a:t>
            </a:r>
            <a:r>
              <a:rPr lang="ru-RU" sz="2200" dirty="0" err="1" smtClean="0"/>
              <a:t>інфраструктуру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економічні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санкції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накладені</a:t>
            </a:r>
            <a:r>
              <a:rPr lang="ru-RU" sz="2200" dirty="0" smtClean="0"/>
              <a:t> США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ядерних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випробувань</a:t>
            </a:r>
            <a:r>
              <a:rPr lang="ru-RU" sz="2200" dirty="0" smtClean="0"/>
              <a:t> в </a:t>
            </a:r>
            <a:r>
              <a:rPr lang="ru-RU" sz="2200" dirty="0" err="1" smtClean="0"/>
              <a:t>травні</a:t>
            </a:r>
            <a:r>
              <a:rPr lang="ru-RU" sz="2200" dirty="0" smtClean="0"/>
              <a:t> 1998.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збільшується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аграрного сектору на 7,6%,.</a:t>
            </a:r>
          </a:p>
          <a:p>
            <a:pPr>
              <a:buNone/>
            </a:pPr>
            <a:endParaRPr lang="ru-RU" sz="2200" dirty="0" smtClean="0"/>
          </a:p>
          <a:p>
            <a:endParaRPr lang="ru-RU" dirty="0"/>
          </a:p>
        </p:txBody>
      </p:sp>
      <p:pic>
        <p:nvPicPr>
          <p:cNvPr id="5122" name="Picture 2" descr="C:\Documents and Settings\Лизка\Рабочий стол\ядерныееееее.jpg"/>
          <p:cNvPicPr>
            <a:picLocks noChangeAspect="1" noChangeArrowheads="1"/>
          </p:cNvPicPr>
          <p:nvPr/>
        </p:nvPicPr>
        <p:blipFill>
          <a:blip r:embed="rId2" cstate="print"/>
          <a:srcRect l="1899" b="4357"/>
          <a:stretch>
            <a:fillRect/>
          </a:stretch>
        </p:blipFill>
        <p:spPr bwMode="auto">
          <a:xfrm>
            <a:off x="5643570" y="2143116"/>
            <a:ext cx="2682240" cy="2000264"/>
          </a:xfrm>
          <a:prstGeom prst="rect">
            <a:avLst/>
          </a:prstGeom>
          <a:noFill/>
        </p:spPr>
      </p:pic>
      <p:pic>
        <p:nvPicPr>
          <p:cNvPr id="5123" name="Picture 3" descr="C:\Documents and Settings\Лизка\Рабочий стол\с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1566840" cy="117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72000"/>
          </a:xfrm>
        </p:spPr>
        <p:txBody>
          <a:bodyPr/>
          <a:lstStyle/>
          <a:p>
            <a:r>
              <a:rPr lang="ru-RU" sz="2200" dirty="0" err="1" smtClean="0"/>
              <a:t>Посівні</a:t>
            </a:r>
            <a:r>
              <a:rPr lang="ru-RU" sz="2200" dirty="0" smtClean="0"/>
              <a:t> </a:t>
            </a:r>
            <a:r>
              <a:rPr lang="ru-RU" sz="2200" dirty="0" err="1" smtClean="0"/>
              <a:t>площі</a:t>
            </a:r>
            <a:r>
              <a:rPr lang="ru-RU" sz="2200" dirty="0" smtClean="0"/>
              <a:t>  в </a:t>
            </a:r>
            <a:r>
              <a:rPr lang="ru-RU" sz="2200" dirty="0" err="1" smtClean="0"/>
              <a:t>країні</a:t>
            </a:r>
            <a:r>
              <a:rPr lang="ru-RU" sz="2200" dirty="0" smtClean="0"/>
              <a:t> становили 166 млн. га, </a:t>
            </a:r>
            <a:r>
              <a:rPr lang="ru-RU" sz="2200" dirty="0" err="1" smtClean="0"/>
              <a:t>з</a:t>
            </a:r>
            <a:r>
              <a:rPr lang="ru-RU" sz="2200" dirty="0" smtClean="0"/>
              <a:t> них 60%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відведені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 err="1" smtClean="0"/>
              <a:t>зернові</a:t>
            </a:r>
            <a:r>
              <a:rPr lang="ru-RU" sz="2200" dirty="0" smtClean="0"/>
              <a:t>, менш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по 15% -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 err="1" smtClean="0"/>
              <a:t>зернобобові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олійні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культури</a:t>
            </a:r>
            <a:r>
              <a:rPr lang="ru-RU" sz="2200" dirty="0" smtClean="0"/>
              <a:t>, на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землях </a:t>
            </a:r>
            <a:r>
              <a:rPr lang="ru-RU" sz="2200" dirty="0" err="1" smtClean="0"/>
              <a:t>вирощувалися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технічні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культури</a:t>
            </a:r>
            <a:r>
              <a:rPr lang="ru-RU" sz="2200" dirty="0" smtClean="0"/>
              <a:t>, </a:t>
            </a:r>
            <a:r>
              <a:rPr lang="ru-RU" sz="2200" dirty="0" err="1" smtClean="0"/>
              <a:t>переважно</a:t>
            </a:r>
            <a:r>
              <a:rPr lang="ru-RU" sz="2200" dirty="0" smtClean="0"/>
              <a:t> волокниста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цукрова</a:t>
            </a:r>
            <a:r>
              <a:rPr lang="ru-RU" sz="2200" dirty="0" smtClean="0"/>
              <a:t> тростина. </a:t>
            </a:r>
          </a:p>
          <a:p>
            <a:r>
              <a:rPr lang="ru-RU" sz="2200" dirty="0" smtClean="0"/>
              <a:t>Так, у 1997-1998 </a:t>
            </a:r>
            <a:r>
              <a:rPr lang="ru-RU" sz="2200" dirty="0" err="1" smtClean="0"/>
              <a:t>валовий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збір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продовольчих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зернових</a:t>
            </a:r>
            <a:r>
              <a:rPr lang="ru-RU" sz="2200" dirty="0" smtClean="0"/>
              <a:t> культур становив 192,4 млн. т, а в 1998/99 - 203 млн. т. У </a:t>
            </a:r>
            <a:r>
              <a:rPr lang="ru-RU" sz="2200" dirty="0" err="1" smtClean="0"/>
              <a:t>тваринництві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створюється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приблизно</a:t>
            </a:r>
            <a:r>
              <a:rPr lang="ru-RU" sz="2200" dirty="0" smtClean="0"/>
              <a:t> </a:t>
            </a:r>
            <a:r>
              <a:rPr lang="ru-RU" sz="2200" dirty="0" err="1" smtClean="0"/>
              <a:t>шоста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всієї</a:t>
            </a:r>
            <a:r>
              <a:rPr lang="ru-RU" sz="2200" dirty="0" smtClean="0"/>
              <a:t> </a:t>
            </a:r>
            <a:r>
              <a:rPr lang="ru-RU" sz="2200" dirty="0" err="1" smtClean="0"/>
              <a:t>аграрної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продукції</a:t>
            </a:r>
            <a:r>
              <a:rPr lang="ru-RU" sz="2200" dirty="0" smtClean="0"/>
              <a:t> (по </a:t>
            </a:r>
            <a:r>
              <a:rPr lang="ru-RU" sz="2200" dirty="0" err="1" smtClean="0"/>
              <a:t>вартості</a:t>
            </a:r>
            <a:r>
              <a:rPr lang="ru-RU" sz="2200" dirty="0" smtClean="0"/>
              <a:t>).</a:t>
            </a:r>
          </a:p>
          <a:p>
            <a:endParaRPr lang="ru-RU" dirty="0"/>
          </a:p>
        </p:txBody>
      </p:sp>
      <p:pic>
        <p:nvPicPr>
          <p:cNvPr id="6146" name="Picture 2" descr="C:\Documents and Settings\Лизка\Рабочий стол\трос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2628318" cy="1747832"/>
          </a:xfrm>
          <a:prstGeom prst="rect">
            <a:avLst/>
          </a:prstGeom>
          <a:noFill/>
        </p:spPr>
      </p:pic>
      <p:pic>
        <p:nvPicPr>
          <p:cNvPr id="6147" name="Picture 3" descr="C:\Documents and Settings\Лизка\Рабочий стол\зерно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2871101" cy="1909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929618" cy="48737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 1998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 </a:t>
            </a:r>
            <a:r>
              <a:rPr lang="ru-RU" sz="2200" dirty="0" err="1" smtClean="0"/>
              <a:t>чисельність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працюючих</a:t>
            </a:r>
            <a:r>
              <a:rPr lang="ru-RU" sz="2200" dirty="0" smtClean="0"/>
              <a:t> в </a:t>
            </a:r>
            <a:r>
              <a:rPr lang="ru-RU" sz="2200" dirty="0" err="1" smtClean="0"/>
              <a:t>Індії</a:t>
            </a:r>
            <a:r>
              <a:rPr lang="ru-RU" sz="2200" dirty="0" smtClean="0"/>
              <a:t> становила 306 </a:t>
            </a:r>
            <a:r>
              <a:rPr lang="ru-RU" sz="2200" dirty="0" err="1" smtClean="0"/>
              <a:t>млн</a:t>
            </a:r>
            <a:r>
              <a:rPr lang="ru-RU" sz="2200" dirty="0" smtClean="0"/>
              <a:t> </a:t>
            </a:r>
            <a:r>
              <a:rPr lang="ru-RU" sz="2200" dirty="0" err="1" smtClean="0"/>
              <a:t>чоловік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Серед</a:t>
            </a:r>
            <a:r>
              <a:rPr lang="ru-RU" sz="2200" dirty="0" smtClean="0"/>
              <a:t> них </a:t>
            </a:r>
            <a:r>
              <a:rPr lang="ru-RU" sz="2200" dirty="0" err="1" smtClean="0"/>
              <a:t>зайняті</a:t>
            </a:r>
            <a:r>
              <a:rPr lang="ru-RU" sz="2200" dirty="0" smtClean="0"/>
              <a:t>:</a:t>
            </a:r>
          </a:p>
          <a:p>
            <a:pPr>
              <a:buNone/>
            </a:pPr>
            <a:r>
              <a:rPr lang="uk-UA" sz="2200" dirty="0" smtClean="0"/>
              <a:t>    - у сільському господарстві – 67%;</a:t>
            </a:r>
          </a:p>
          <a:p>
            <a:pPr>
              <a:buNone/>
            </a:pPr>
            <a:r>
              <a:rPr lang="uk-UA" sz="2200" dirty="0" smtClean="0"/>
              <a:t>    - у промисловості – 19%</a:t>
            </a:r>
          </a:p>
          <a:p>
            <a:pPr>
              <a:buNone/>
            </a:pPr>
            <a:r>
              <a:rPr lang="uk-UA" sz="2200" dirty="0" smtClean="0"/>
              <a:t>    - </a:t>
            </a:r>
            <a:r>
              <a:rPr lang="ru-RU" sz="2200" dirty="0" err="1" smtClean="0"/>
              <a:t>сфері</a:t>
            </a:r>
            <a:r>
              <a:rPr lang="ru-RU" sz="2200" dirty="0" smtClean="0"/>
              <a:t> </a:t>
            </a:r>
            <a:r>
              <a:rPr lang="ru-RU" sz="2200" dirty="0" err="1" smtClean="0"/>
              <a:t>послуг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державному </a:t>
            </a:r>
            <a:r>
              <a:rPr lang="ru-RU" sz="2200" dirty="0" err="1" smtClean="0"/>
              <a:t>апараті</a:t>
            </a:r>
            <a:r>
              <a:rPr lang="ru-RU" sz="2200" dirty="0" smtClean="0"/>
              <a:t>  - 8%</a:t>
            </a:r>
          </a:p>
          <a:p>
            <a:pPr>
              <a:buNone/>
            </a:pPr>
            <a:r>
              <a:rPr lang="uk-UA" sz="2200" dirty="0" smtClean="0"/>
              <a:t>    - у </a:t>
            </a:r>
            <a:r>
              <a:rPr lang="ru-RU" sz="2200" dirty="0" err="1" smtClean="0"/>
              <a:t>транспорті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в </a:t>
            </a:r>
            <a:r>
              <a:rPr lang="ru-RU" sz="2200" dirty="0" err="1" smtClean="0"/>
              <a:t>зв'язку</a:t>
            </a:r>
            <a:r>
              <a:rPr lang="ru-RU" sz="2200" dirty="0" smtClean="0"/>
              <a:t>  - 3%.</a:t>
            </a:r>
            <a:endParaRPr lang="ru-RU" sz="2200" dirty="0"/>
          </a:p>
        </p:txBody>
      </p:sp>
      <p:pic>
        <p:nvPicPr>
          <p:cNvPr id="7171" name="Picture 3" descr="C:\Documents and Settings\Лизка\Рабочий стол\мелоч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768462"/>
            <a:ext cx="2305032" cy="1728775"/>
          </a:xfrm>
          <a:prstGeom prst="rect">
            <a:avLst/>
          </a:prstGeom>
          <a:noFill/>
        </p:spPr>
      </p:pic>
      <p:pic>
        <p:nvPicPr>
          <p:cNvPr id="7170" name="Picture 2" descr="C:\Documents and Settings\Лизка\Рабочий стол\ден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79777">
            <a:off x="6207897" y="3407187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59936" cy="4786314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На </a:t>
            </a:r>
            <a:r>
              <a:rPr lang="ru-RU" sz="2300" dirty="0" err="1" smtClean="0"/>
              <a:t>межі</a:t>
            </a:r>
            <a:r>
              <a:rPr lang="ru-RU" sz="2300" dirty="0" smtClean="0"/>
              <a:t> ХХ-XXI ст. темп приросту ВВП </a:t>
            </a:r>
            <a:r>
              <a:rPr lang="ru-RU" sz="2300" dirty="0" err="1" smtClean="0"/>
              <a:t>знижувався</a:t>
            </a:r>
            <a:r>
              <a:rPr lang="ru-RU" sz="2300" dirty="0" smtClean="0"/>
              <a:t>: 2000р. – 6,1; 2001 – 5,4%; 2002 – 4%.</a:t>
            </a:r>
          </a:p>
          <a:p>
            <a:r>
              <a:rPr lang="ru-RU" sz="2300" dirty="0" smtClean="0"/>
              <a:t>Причини – </a:t>
            </a:r>
            <a:r>
              <a:rPr lang="ru-RU" sz="2300" dirty="0" err="1" smtClean="0"/>
              <a:t>загальносвітові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процеси</a:t>
            </a:r>
            <a:r>
              <a:rPr lang="ru-RU" sz="2300" dirty="0" smtClean="0"/>
              <a:t> спаду </a:t>
            </a:r>
            <a:r>
              <a:rPr lang="ru-RU" sz="2300" dirty="0" err="1" smtClean="0"/>
              <a:t>виробництва</a:t>
            </a:r>
            <a:r>
              <a:rPr lang="ru-RU" sz="2300" dirty="0" smtClean="0"/>
              <a:t>, </a:t>
            </a:r>
            <a:r>
              <a:rPr lang="ru-RU" sz="2300" dirty="0" err="1" smtClean="0"/>
              <a:t>зменшення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інвестицій</a:t>
            </a:r>
            <a:r>
              <a:rPr lang="ru-RU" sz="2300" dirty="0" smtClean="0"/>
              <a:t> у </a:t>
            </a:r>
            <a:r>
              <a:rPr lang="ru-RU" sz="2300" dirty="0" err="1" smtClean="0"/>
              <a:t>промисловість</a:t>
            </a:r>
            <a:r>
              <a:rPr lang="ru-RU" sz="2300" dirty="0" smtClean="0"/>
              <a:t>, </a:t>
            </a:r>
            <a:r>
              <a:rPr lang="ru-RU" sz="2300" dirty="0" err="1" smtClean="0"/>
              <a:t>напруженість</a:t>
            </a:r>
            <a:r>
              <a:rPr lang="ru-RU" sz="2300" dirty="0" smtClean="0"/>
              <a:t> на </a:t>
            </a:r>
            <a:r>
              <a:rPr lang="ru-RU" sz="2300" dirty="0" err="1" smtClean="0"/>
              <a:t>Індо-Пакистанському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кордоні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C:\Documents and Settings\Лизка\Рабочий стол\гра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094" y="1000108"/>
            <a:ext cx="2710445" cy="1804001"/>
          </a:xfrm>
          <a:prstGeom prst="rect">
            <a:avLst/>
          </a:prstGeom>
          <a:noFill/>
        </p:spPr>
      </p:pic>
      <p:pic>
        <p:nvPicPr>
          <p:cNvPr id="8195" name="Picture 3" descr="C:\Documents and Settings\Лизка\Рабочий стол\вой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285971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Індія сьогодні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/>
              <a:t>Індія</a:t>
            </a:r>
            <a:r>
              <a:rPr lang="ru-RU" sz="2200" dirty="0" smtClean="0"/>
              <a:t> — </a:t>
            </a:r>
            <a:r>
              <a:rPr lang="ru-RU" sz="2200" dirty="0" err="1" smtClean="0"/>
              <a:t>аграрно-індустріальна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країна</a:t>
            </a:r>
            <a:r>
              <a:rPr lang="ru-RU" sz="2200" dirty="0" smtClean="0"/>
              <a:t>. За </a:t>
            </a:r>
            <a:r>
              <a:rPr lang="ru-RU" sz="2200" dirty="0" err="1" smtClean="0"/>
              <a:t>рівнем</a:t>
            </a:r>
            <a:r>
              <a:rPr lang="ru-RU" sz="2200" dirty="0" smtClean="0"/>
              <a:t> ВВП </a:t>
            </a:r>
            <a:r>
              <a:rPr lang="ru-RU" sz="2200" dirty="0" err="1" smtClean="0"/>
              <a:t>Індія</a:t>
            </a:r>
            <a:r>
              <a:rPr lang="ru-RU" sz="2200" dirty="0" smtClean="0"/>
              <a:t> входить у </a:t>
            </a:r>
            <a:r>
              <a:rPr lang="ru-RU" sz="2200" dirty="0" err="1" smtClean="0"/>
              <a:t>шістку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економічних</a:t>
            </a:r>
            <a:r>
              <a:rPr lang="ru-RU" sz="2200" dirty="0" smtClean="0"/>
              <a:t>  держав </a:t>
            </a:r>
            <a:r>
              <a:rPr lang="ru-RU" sz="2200" dirty="0" err="1" smtClean="0"/>
              <a:t>світу</a:t>
            </a:r>
            <a:r>
              <a:rPr lang="ru-RU" sz="2200" dirty="0" smtClean="0"/>
              <a:t>. В </a:t>
            </a:r>
            <a:r>
              <a:rPr lang="ru-RU" sz="2200" dirty="0" err="1" smtClean="0"/>
              <a:t>структурі</a:t>
            </a:r>
            <a:r>
              <a:rPr lang="ru-RU" sz="2200" dirty="0" smtClean="0"/>
              <a:t> ВВП </a:t>
            </a:r>
            <a:r>
              <a:rPr lang="ru-RU" sz="2200" dirty="0" err="1" smtClean="0"/>
              <a:t>переважає</a:t>
            </a:r>
            <a:r>
              <a:rPr lang="ru-RU" sz="2200" dirty="0" smtClean="0"/>
              <a:t> </a:t>
            </a:r>
            <a:r>
              <a:rPr lang="ru-RU" sz="2200" dirty="0" err="1" smtClean="0"/>
              <a:t>сільське</a:t>
            </a:r>
            <a:r>
              <a:rPr lang="ru-RU" sz="2200" dirty="0" smtClean="0"/>
              <a:t> </a:t>
            </a:r>
            <a:r>
              <a:rPr lang="ru-RU" sz="2200" dirty="0" err="1" smtClean="0"/>
              <a:t>господарство</a:t>
            </a:r>
            <a:r>
              <a:rPr lang="ru-RU" sz="2200" dirty="0" smtClean="0"/>
              <a:t>, на </a:t>
            </a:r>
            <a:r>
              <a:rPr lang="ru-RU" sz="2200" dirty="0" err="1" smtClean="0"/>
              <a:t>нього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припадає</a:t>
            </a:r>
            <a:r>
              <a:rPr lang="ru-RU" sz="2200" dirty="0" smtClean="0"/>
              <a:t> 32%.</a:t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dirty="0" err="1" smtClean="0"/>
              <a:t>Індія</a:t>
            </a:r>
            <a:r>
              <a:rPr lang="ru-RU" sz="2200" dirty="0" smtClean="0"/>
              <a:t> – </a:t>
            </a:r>
            <a:r>
              <a:rPr lang="ru-RU" sz="2200" dirty="0" err="1" smtClean="0"/>
              <a:t>космічна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ядерна</a:t>
            </a:r>
            <a:r>
              <a:rPr lang="ru-RU" sz="2200" dirty="0" smtClean="0"/>
              <a:t> держава. </a:t>
            </a:r>
            <a:endParaRPr lang="ru-RU" sz="2200" dirty="0"/>
          </a:p>
        </p:txBody>
      </p:sp>
      <p:pic>
        <p:nvPicPr>
          <p:cNvPr id="9218" name="Picture 2" descr="C:\Documents and Settings\Лизка\Рабочий стол\ядер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643314"/>
            <a:ext cx="2686043" cy="1735170"/>
          </a:xfrm>
          <a:prstGeom prst="rect">
            <a:avLst/>
          </a:prstGeom>
          <a:noFill/>
        </p:spPr>
      </p:pic>
      <p:pic>
        <p:nvPicPr>
          <p:cNvPr id="9219" name="Picture 3" descr="C:\Documents and Settings\Лизка\Рабочий стол\косм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1981220" cy="2181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Культура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57256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600" dirty="0" smtClean="0"/>
              <a:t>       З кінця </a:t>
            </a:r>
            <a:r>
              <a:rPr lang="ru-RU" sz="2600" dirty="0" smtClean="0"/>
              <a:t>XIX</a:t>
            </a:r>
            <a:r>
              <a:rPr lang="uk-UA" sz="2600" dirty="0" smtClean="0"/>
              <a:t> </a:t>
            </a:r>
            <a:r>
              <a:rPr lang="uk-UA" sz="2600" dirty="0" err="1" smtClean="0"/>
              <a:t>стна</a:t>
            </a:r>
            <a:r>
              <a:rPr lang="uk-UA" sz="2600" dirty="0" smtClean="0"/>
              <a:t> виробів </a:t>
            </a:r>
            <a:r>
              <a:rPr lang="uk-UA" sz="2600" dirty="0" smtClean="0"/>
              <a:t>художнього ремесла, що посприяв збереженню традицій індійського прикладного мистецтва (обробка каменю, металу і дерева, ювелірні вироби, кераміка, текстиль, вишивка </a:t>
            </a:r>
            <a:r>
              <a:rPr lang="ru-RU" sz="2600" dirty="0" smtClean="0"/>
              <a:t>).</a:t>
            </a:r>
            <a:br>
              <a:rPr lang="ru-RU" sz="2600" dirty="0" smtClean="0"/>
            </a:br>
            <a:r>
              <a:rPr lang="ru-RU" sz="2600" dirty="0" smtClean="0"/>
              <a:t>   </a:t>
            </a:r>
            <a:r>
              <a:rPr lang="uk-UA" sz="2600" dirty="0" smtClean="0"/>
              <a:t>Ф</a:t>
            </a:r>
            <a:r>
              <a:rPr lang="ru-RU" sz="2600" dirty="0" err="1" smtClean="0"/>
              <a:t>ормування</a:t>
            </a:r>
            <a:r>
              <a:rPr lang="ru-RU" sz="2600" dirty="0" smtClean="0"/>
              <a:t> в </a:t>
            </a:r>
            <a:r>
              <a:rPr lang="ru-RU" sz="2600" dirty="0" err="1" smtClean="0"/>
              <a:t>колоніальній</a:t>
            </a:r>
            <a:r>
              <a:rPr lang="ru-RU" sz="2600" dirty="0" smtClean="0"/>
              <a:t> </a:t>
            </a:r>
            <a:r>
              <a:rPr lang="ru-RU" sz="2600" dirty="0" err="1" smtClean="0"/>
              <a:t>Індії</a:t>
            </a:r>
            <a:r>
              <a:rPr lang="ru-RU" sz="2600" dirty="0" smtClean="0"/>
              <a:t> буржуазного </a:t>
            </a:r>
            <a:r>
              <a:rPr lang="ru-RU" sz="2600" dirty="0" err="1" smtClean="0"/>
              <a:t>суспільства</a:t>
            </a:r>
            <a:r>
              <a:rPr lang="ru-RU" sz="2600" dirty="0" smtClean="0"/>
              <a:t>  </a:t>
            </a:r>
            <a:r>
              <a:rPr lang="ru-RU" sz="2600" dirty="0" err="1" smtClean="0"/>
              <a:t>посприяло</a:t>
            </a:r>
            <a:r>
              <a:rPr lang="ru-RU" sz="2600" dirty="0" smtClean="0"/>
              <a:t> </a:t>
            </a:r>
            <a:r>
              <a:rPr lang="ru-RU" sz="2600" dirty="0" err="1" smtClean="0"/>
              <a:t>винекненню</a:t>
            </a:r>
            <a:r>
              <a:rPr lang="ru-RU" sz="2600" dirty="0" smtClean="0"/>
              <a:t> </a:t>
            </a:r>
            <a:r>
              <a:rPr lang="ru-RU" sz="2600" dirty="0" err="1" smtClean="0"/>
              <a:t>нових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напрямків</a:t>
            </a:r>
            <a:r>
              <a:rPr lang="ru-RU" sz="2600" dirty="0" smtClean="0"/>
              <a:t> в </a:t>
            </a:r>
            <a:r>
              <a:rPr lang="ru-RU" sz="2600" dirty="0" err="1" smtClean="0"/>
              <a:t>літературі</a:t>
            </a:r>
            <a:r>
              <a:rPr lang="ru-RU" sz="2600" dirty="0" smtClean="0"/>
              <a:t>, </a:t>
            </a:r>
            <a:r>
              <a:rPr lang="ru-RU" sz="2600" dirty="0" err="1" smtClean="0"/>
              <a:t>музиці</a:t>
            </a:r>
            <a:r>
              <a:rPr lang="ru-RU" sz="2600" dirty="0" smtClean="0"/>
              <a:t>, </a:t>
            </a:r>
            <a:r>
              <a:rPr lang="ru-RU" sz="2600" dirty="0" err="1" smtClean="0"/>
              <a:t>живописі</a:t>
            </a:r>
            <a:r>
              <a:rPr lang="ru-RU" sz="2600" dirty="0" smtClean="0"/>
              <a:t>.</a:t>
            </a:r>
            <a:br>
              <a:rPr lang="ru-RU" sz="2600" dirty="0" smtClean="0"/>
            </a:br>
            <a:r>
              <a:rPr lang="ru-RU" sz="2600" dirty="0" smtClean="0"/>
              <a:t>    </a:t>
            </a:r>
            <a:r>
              <a:rPr lang="ru-RU" sz="2600" dirty="0" err="1" smtClean="0"/>
              <a:t>Посилився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процес</a:t>
            </a:r>
            <a:r>
              <a:rPr lang="ru-RU" sz="2600" dirty="0" smtClean="0"/>
              <a:t> </a:t>
            </a:r>
            <a:r>
              <a:rPr lang="ru-RU" sz="2600" dirty="0" err="1" smtClean="0"/>
              <a:t>заміни</a:t>
            </a:r>
            <a:r>
              <a:rPr lang="ru-RU" sz="2600" dirty="0" smtClean="0"/>
              <a:t> романтизму </a:t>
            </a:r>
            <a:r>
              <a:rPr lang="ru-RU" sz="2600" dirty="0" err="1" smtClean="0"/>
              <a:t>критичним</a:t>
            </a:r>
            <a:r>
              <a:rPr lang="ru-RU" sz="2600" dirty="0" smtClean="0"/>
              <a:t> </a:t>
            </a:r>
            <a:r>
              <a:rPr lang="ru-RU" sz="2600" dirty="0" err="1" smtClean="0"/>
              <a:t>реалізмом</a:t>
            </a:r>
            <a:r>
              <a:rPr lang="ru-RU" sz="2600" dirty="0" smtClean="0"/>
              <a:t>. </a:t>
            </a:r>
            <a:br>
              <a:rPr lang="ru-RU" sz="2600" dirty="0" smtClean="0"/>
            </a:br>
            <a:endParaRPr lang="ru-RU" sz="26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9600" b="1" dirty="0" smtClean="0"/>
              <a:t>Дякуємо за увагу!!</a:t>
            </a:r>
            <a:endParaRPr lang="ru-RU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7467600" cy="4873752"/>
          </a:xfrm>
        </p:spPr>
        <p:txBody>
          <a:bodyPr/>
          <a:lstStyle/>
          <a:p>
            <a:r>
              <a:rPr lang="vi-VN" b="1" dirty="0" smtClean="0"/>
              <a:t>Республіка Індія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країна в Південній Азії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Столиця</a:t>
            </a:r>
            <a:r>
              <a:rPr lang="ru-RU" dirty="0" smtClean="0"/>
              <a:t> — </a:t>
            </a:r>
            <a:r>
              <a:rPr lang="ru-RU" dirty="0" err="1" smtClean="0"/>
              <a:t>Нью-Делі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Територія</a:t>
            </a:r>
            <a:r>
              <a:rPr lang="ru-RU" dirty="0" smtClean="0"/>
              <a:t> — 3 166 829 км² (7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).</a:t>
            </a:r>
          </a:p>
          <a:p>
            <a:r>
              <a:rPr lang="ru-RU" dirty="0" smtClean="0"/>
              <a:t> 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населення</a:t>
            </a:r>
            <a:r>
              <a:rPr lang="ru-RU" dirty="0" smtClean="0"/>
              <a:t> — 1 млрд. 132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</a:t>
            </a:r>
            <a:r>
              <a:rPr lang="uk-UA" dirty="0" smtClean="0"/>
              <a:t>2 місце у світі</a:t>
            </a:r>
            <a:r>
              <a:rPr lang="ru-RU" dirty="0" smtClean="0"/>
              <a:t>).</a:t>
            </a:r>
          </a:p>
        </p:txBody>
      </p:sp>
      <p:pic>
        <p:nvPicPr>
          <p:cNvPr id="1026" name="Picture 2" descr="C:\Documents and Settings\Лизка\Рабочий стол\площ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571744"/>
            <a:ext cx="3642701" cy="3919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09186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Індійський національний конгрес(ІНК)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2100" y="30918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Мусульманська ліга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100" y="4170069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-Лідером</a:t>
            </a:r>
            <a:r>
              <a:rPr lang="uk-UA" dirty="0" smtClean="0"/>
              <a:t> виступив </a:t>
            </a:r>
            <a:r>
              <a:rPr lang="uk-UA" b="1" i="1" dirty="0" err="1" smtClean="0"/>
              <a:t>Джавахарлал</a:t>
            </a:r>
            <a:r>
              <a:rPr lang="uk-UA" b="1" i="1" dirty="0" smtClean="0"/>
              <a:t> </a:t>
            </a:r>
            <a:r>
              <a:rPr lang="uk-UA" b="1" i="1" dirty="0" err="1" smtClean="0"/>
              <a:t>Неру</a:t>
            </a:r>
            <a:endParaRPr lang="uk-UA" b="1" i="1" dirty="0" smtClean="0"/>
          </a:p>
          <a:p>
            <a:r>
              <a:rPr lang="uk-UA" dirty="0" smtClean="0"/>
              <a:t>- Виступав за збереження цілісності та єдності країни</a:t>
            </a:r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047656" y="4170069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-Лідером</a:t>
            </a:r>
            <a:r>
              <a:rPr lang="uk-UA" dirty="0" smtClean="0"/>
              <a:t> виступив </a:t>
            </a:r>
            <a:r>
              <a:rPr lang="uk-UA" b="1" i="1" dirty="0" err="1" smtClean="0"/>
              <a:t>Мухаммед</a:t>
            </a:r>
            <a:r>
              <a:rPr lang="uk-UA" b="1" i="1" dirty="0" smtClean="0"/>
              <a:t> Алі Джина</a:t>
            </a:r>
            <a:endParaRPr lang="uk-UA" dirty="0" smtClean="0"/>
          </a:p>
          <a:p>
            <a:r>
              <a:rPr lang="uk-UA" dirty="0" smtClean="0"/>
              <a:t>- Вимагала створення Пакистану – незалежної мусульманської держави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5050" y="430081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Політика</a:t>
            </a:r>
            <a:r>
              <a:rPr lang="uk-UA" dirty="0" smtClean="0"/>
              <a:t> </a:t>
            </a:r>
            <a:r>
              <a:rPr lang="uk-UA" sz="4400" dirty="0" smtClean="0"/>
              <a:t>Індії</a:t>
            </a:r>
            <a:endParaRPr lang="uk-UA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19675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Національно-визвольний рух у цій найбільшій англійській колонії значно посилився після Другої світової війни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pPr algn="ctr"/>
            <a:r>
              <a:rPr lang="uk-UA" dirty="0" smtClean="0"/>
              <a:t>Існувало дві партійні системи</a:t>
            </a:r>
            <a:endParaRPr lang="uk-UA" dirty="0" smtClean="0"/>
          </a:p>
          <a:p>
            <a:endParaRPr lang="uk-UA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195736" y="2386048"/>
            <a:ext cx="79208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79604" y="2458056"/>
            <a:ext cx="936104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9675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15 серпня </a:t>
            </a:r>
            <a:r>
              <a:rPr lang="uk-UA" dirty="0"/>
              <a:t> </a:t>
            </a:r>
            <a:r>
              <a:rPr lang="uk-UA" dirty="0" smtClean="0"/>
              <a:t>1947р</a:t>
            </a:r>
            <a:r>
              <a:rPr lang="uk-UA" dirty="0"/>
              <a:t>. було оголошено про створення </a:t>
            </a:r>
            <a:r>
              <a:rPr lang="uk-UA" dirty="0" smtClean="0"/>
              <a:t>незалежного Індійського Союзу на </a:t>
            </a:r>
            <a:r>
              <a:rPr lang="uk-UA" dirty="0"/>
              <a:t>чолі з прем'єр-міністром </a:t>
            </a:r>
            <a:r>
              <a:rPr lang="uk-UA" dirty="0" smtClean="0"/>
              <a:t>Джавахарлалом</a:t>
            </a:r>
            <a:r>
              <a:rPr lang="uk-UA" dirty="0"/>
              <a:t> </a:t>
            </a:r>
            <a:r>
              <a:rPr lang="uk-UA" dirty="0" smtClean="0"/>
              <a:t>Неру</a:t>
            </a:r>
            <a:r>
              <a:rPr lang="uk-UA" dirty="0"/>
              <a:t>, а території, на яких домінувало мусульманське населення, утворили мусульманську державу Пакистан.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795545" cy="18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645024"/>
            <a:ext cx="2058184" cy="232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r>
              <a:rPr lang="uk-UA" dirty="0" smtClean="0"/>
              <a:t>    </a:t>
            </a:r>
          </a:p>
          <a:p>
            <a:r>
              <a:rPr lang="uk-UA" dirty="0"/>
              <a:t> </a:t>
            </a:r>
            <a:r>
              <a:rPr lang="uk-UA" dirty="0" smtClean="0"/>
              <a:t>   26 </a:t>
            </a:r>
            <a:r>
              <a:rPr lang="uk-UA" dirty="0" err="1" smtClean="0"/>
              <a:t>січня</a:t>
            </a:r>
            <a:r>
              <a:rPr lang="uk-UA" dirty="0" err="1"/>
              <a:t> </a:t>
            </a:r>
            <a:r>
              <a:rPr lang="uk-UA" dirty="0"/>
              <a:t>1950 р. Індію проголосили </a:t>
            </a:r>
            <a:r>
              <a:rPr lang="uk-UA" dirty="0" smtClean="0"/>
              <a:t>республікою.</a:t>
            </a:r>
          </a:p>
          <a:p>
            <a:r>
              <a:rPr lang="uk-UA" dirty="0" smtClean="0"/>
              <a:t>    У 1953</a:t>
            </a:r>
            <a:r>
              <a:rPr lang="uk-UA" dirty="0"/>
              <a:t> р. </a:t>
            </a:r>
            <a:r>
              <a:rPr lang="uk-UA" dirty="0" smtClean="0"/>
              <a:t>було проведено адміністративну реформу.</a:t>
            </a:r>
          </a:p>
          <a:p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/>
              <a:t>У 1956 р. в результаті роботи уряду </a:t>
            </a:r>
            <a:r>
              <a:rPr lang="uk-UA" dirty="0" smtClean="0"/>
              <a:t> </a:t>
            </a:r>
            <a:r>
              <a:rPr lang="uk-UA" dirty="0" err="1" smtClean="0"/>
              <a:t>Джавахарлала</a:t>
            </a:r>
            <a:r>
              <a:rPr lang="uk-UA" dirty="0"/>
              <a:t> </a:t>
            </a:r>
            <a:r>
              <a:rPr lang="uk-UA" dirty="0" err="1" smtClean="0"/>
              <a:t>Неру</a:t>
            </a:r>
            <a:r>
              <a:rPr lang="uk-UA" dirty="0" smtClean="0"/>
              <a:t> з </a:t>
            </a:r>
            <a:r>
              <a:rPr lang="uk-UA" dirty="0"/>
              <a:t>розвитку економіки та інтеграції до Індійського Союзу приєдналося понад 550 князівств. </a:t>
            </a:r>
            <a:r>
              <a:rPr lang="uk-UA" dirty="0" smtClean="0"/>
              <a:t>Уряд  почав </a:t>
            </a:r>
            <a:r>
              <a:rPr lang="uk-UA" dirty="0"/>
              <a:t>проводити </a:t>
            </a:r>
            <a:r>
              <a:rPr lang="uk-UA" dirty="0" smtClean="0"/>
              <a:t>політику</a:t>
            </a:r>
            <a:r>
              <a:rPr lang="uk-UA" dirty="0"/>
              <a:t> </a:t>
            </a:r>
            <a:r>
              <a:rPr lang="uk-UA" dirty="0" smtClean="0"/>
              <a:t>неприєднання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  </a:t>
            </a:r>
          </a:p>
          <a:p>
            <a:r>
              <a:rPr lang="uk-UA" dirty="0" smtClean="0"/>
              <a:t>     У </a:t>
            </a:r>
            <a:r>
              <a:rPr lang="uk-UA" dirty="0"/>
              <a:t>1975 р</a:t>
            </a:r>
            <a:r>
              <a:rPr lang="uk-UA" dirty="0" smtClean="0"/>
              <a:t>. до влади прийшов  уряд Національного конгресу, проте  не </a:t>
            </a:r>
            <a:r>
              <a:rPr lang="uk-UA" dirty="0"/>
              <a:t>поліпшив, як і </a:t>
            </a:r>
            <a:r>
              <a:rPr lang="uk-UA" dirty="0" smtClean="0"/>
              <a:t>партія</a:t>
            </a:r>
            <a:r>
              <a:rPr lang="uk-UA" dirty="0"/>
              <a:t> </a:t>
            </a:r>
            <a:r>
              <a:rPr lang="uk-UA" dirty="0" err="1" smtClean="0"/>
              <a:t>Джаната</a:t>
            </a:r>
            <a:r>
              <a:rPr lang="uk-UA" dirty="0"/>
              <a:t> (Народна), що перемогла у 1977 р</a:t>
            </a:r>
            <a:r>
              <a:rPr lang="uk-UA" dirty="0" smtClean="0"/>
              <a:t>..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6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5040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</a:t>
            </a:r>
            <a:r>
              <a:rPr lang="uk-UA" sz="1600" dirty="0" smtClean="0"/>
              <a:t>У </a:t>
            </a:r>
            <a:r>
              <a:rPr lang="uk-UA" sz="1600" dirty="0"/>
              <a:t>1980 р. </a:t>
            </a:r>
            <a:r>
              <a:rPr lang="uk-UA" sz="1600" dirty="0" smtClean="0"/>
              <a:t> перемогу </a:t>
            </a:r>
            <a:r>
              <a:rPr lang="uk-UA" sz="1600" dirty="0"/>
              <a:t>на виборах здобула партія Індійський національний конгрес на чолі з </a:t>
            </a:r>
            <a:r>
              <a:rPr lang="uk-UA" sz="1600" dirty="0" smtClean="0"/>
              <a:t>Індірою</a:t>
            </a:r>
            <a:r>
              <a:rPr lang="uk-UA" sz="1600" dirty="0"/>
              <a:t> </a:t>
            </a:r>
            <a:r>
              <a:rPr lang="uk-UA" sz="1600" dirty="0" smtClean="0"/>
              <a:t>Ганді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dirty="0" smtClean="0"/>
              <a:t>    Її уряд намагався  боротися </a:t>
            </a:r>
            <a:r>
              <a:rPr lang="uk-UA" sz="1600" dirty="0"/>
              <a:t>з хвилюваннями у різних регіонах країни, корупцією, кастовим поділом. </a:t>
            </a:r>
            <a:endParaRPr lang="uk-UA" sz="1600" dirty="0" smtClean="0"/>
          </a:p>
          <a:p>
            <a:r>
              <a:rPr lang="uk-UA" sz="1600" dirty="0"/>
              <a:t> </a:t>
            </a:r>
            <a:r>
              <a:rPr lang="uk-UA" sz="1600" dirty="0" smtClean="0"/>
              <a:t>    У </a:t>
            </a:r>
            <a:r>
              <a:rPr lang="uk-UA" sz="1600" dirty="0"/>
              <a:t>1984 р. після рішення Індіри Ганді направити індійські війська на придушення </a:t>
            </a:r>
            <a:r>
              <a:rPr lang="uk-UA" sz="1600" dirty="0" smtClean="0"/>
              <a:t>сикхських радикалів</a:t>
            </a:r>
            <a:r>
              <a:rPr lang="uk-UA" sz="1600" dirty="0"/>
              <a:t>, які зайняли Золотий храм в </a:t>
            </a:r>
            <a:r>
              <a:rPr lang="uk-UA" sz="1600" dirty="0" smtClean="0"/>
              <a:t>Амрітсар</a:t>
            </a:r>
            <a:r>
              <a:rPr lang="uk-UA" sz="1600" dirty="0"/>
              <a:t>і</a:t>
            </a:r>
            <a:r>
              <a:rPr lang="uk-UA" sz="1600" dirty="0" smtClean="0"/>
              <a:t>, </a:t>
            </a:r>
            <a:r>
              <a:rPr lang="uk-UA" sz="1600" dirty="0"/>
              <a:t>вона була вбита двома своїми тілоохоронцями-сикхами. Радикали вимагали відділення сикхського штату від Індії і проголошення його незалежною </a:t>
            </a:r>
            <a:r>
              <a:rPr lang="uk-UA" sz="1600" dirty="0" err="1"/>
              <a:t>державою Халіста</a:t>
            </a:r>
            <a:r>
              <a:rPr lang="uk-UA" sz="1600" dirty="0"/>
              <a:t>н.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4005064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Після вбивства Індіри Ганді у політичну боротьбу включився її молодший син </a:t>
            </a:r>
            <a:r>
              <a:rPr lang="uk-UA" sz="1600" dirty="0" smtClean="0"/>
              <a:t> </a:t>
            </a:r>
            <a:r>
              <a:rPr lang="uk-UA" sz="1600" dirty="0" err="1" smtClean="0"/>
              <a:t>Раджив</a:t>
            </a:r>
            <a:r>
              <a:rPr lang="uk-UA" sz="1600" dirty="0"/>
              <a:t>, пілот компанії «Індійські авіалінії», який після загибелі старшого брата в авіакатастрофі став політичним спадкоємцем матері. </a:t>
            </a:r>
            <a:r>
              <a:rPr lang="uk-UA" sz="1600" dirty="0" err="1"/>
              <a:t>Раджив</a:t>
            </a:r>
            <a:r>
              <a:rPr lang="uk-UA" sz="1600" dirty="0"/>
              <a:t> Ганді отримав велику підтримку.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576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3483010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Перший конфлікт стався </a:t>
            </a:r>
            <a:r>
              <a:rPr lang="uk-UA" dirty="0"/>
              <a:t>восени 1947 р. в князівстві Кашмір, який і досі залишається  не вирішеним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   Політика </a:t>
            </a:r>
            <a:r>
              <a:rPr lang="uk-UA" dirty="0"/>
              <a:t>протистояння спричинила переселення мільйонів людей з однієї країни до іншої. За приблизними підрахунками, мігрувало понад 6 </a:t>
            </a:r>
            <a:r>
              <a:rPr lang="uk-UA" dirty="0" err="1"/>
              <a:t>млн</a:t>
            </a:r>
            <a:r>
              <a:rPr lang="uk-UA" dirty="0"/>
              <a:t> мусульман і 4,5 </a:t>
            </a:r>
            <a:r>
              <a:rPr lang="uk-UA" dirty="0" err="1"/>
              <a:t>млн</a:t>
            </a:r>
            <a:r>
              <a:rPr lang="uk-UA" dirty="0"/>
              <a:t> індусів. Майже  700 тис. осіб загинули в індусько-мусульманських сутичках</a:t>
            </a:r>
            <a:r>
              <a:rPr lang="uk-UA" dirty="0" smtClean="0"/>
              <a:t>.</a:t>
            </a:r>
          </a:p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Розподіл супроводжувався міжрелігійними сутичками і масовим залишенням мусульманами територій, що залишилися в Індії. Напруження між двома державами призвело до трьох війн та декількох прикордонних конфліктів впродовж другої половини ХХ століття.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7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 роки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аграрно-індустріальну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торгівлею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товарно-грошовими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відносинами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Економіку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надлишок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дешевизна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 культура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072494" cy="48737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З 1960 року  ВВП </a:t>
            </a:r>
            <a:r>
              <a:rPr lang="ru-RU" sz="2200" dirty="0" err="1" smtClean="0"/>
              <a:t>зростав</a:t>
            </a:r>
            <a:r>
              <a:rPr lang="ru-RU" sz="2200" dirty="0" smtClean="0"/>
              <a:t> </a:t>
            </a:r>
            <a:r>
              <a:rPr lang="ru-RU" sz="2200" dirty="0" err="1" smtClean="0"/>
              <a:t>щорічно</a:t>
            </a:r>
            <a:r>
              <a:rPr lang="ru-RU" sz="2200" dirty="0" smtClean="0"/>
              <a:t> не менш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на 4%.</a:t>
            </a:r>
          </a:p>
          <a:p>
            <a:r>
              <a:rPr lang="ru-RU" sz="2200" dirty="0" smtClean="0"/>
              <a:t> </a:t>
            </a:r>
            <a:r>
              <a:rPr lang="ru-RU" sz="2200" dirty="0" err="1" smtClean="0"/>
              <a:t>Лідери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початкового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періоду</a:t>
            </a:r>
            <a:r>
              <a:rPr lang="ru-RU" sz="2200" dirty="0" smtClean="0"/>
              <a:t> </a:t>
            </a:r>
            <a:r>
              <a:rPr lang="ru-RU" sz="2200" dirty="0" err="1" smtClean="0"/>
              <a:t>незалежного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розвитку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країни</a:t>
            </a:r>
            <a:r>
              <a:rPr lang="ru-RU" sz="2200" dirty="0" smtClean="0"/>
              <a:t> </a:t>
            </a:r>
            <a:r>
              <a:rPr lang="ru-RU" sz="2200" dirty="0" err="1" smtClean="0"/>
              <a:t>орієнтувалися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соціалістичну</a:t>
            </a:r>
            <a:r>
              <a:rPr lang="ru-RU" sz="2200" dirty="0" smtClean="0"/>
              <a:t> модель </a:t>
            </a:r>
            <a:r>
              <a:rPr lang="ru-RU" sz="2200" dirty="0" err="1" smtClean="0"/>
              <a:t>економіки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Створювалися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державні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корпорації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Приватні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зарубіжні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капіталовкладення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імпорт</a:t>
            </a:r>
            <a:r>
              <a:rPr lang="ru-RU" sz="2200" dirty="0" smtClean="0"/>
              <a:t> </a:t>
            </a:r>
            <a:r>
              <a:rPr lang="ru-RU" sz="2200" dirty="0" err="1" smtClean="0"/>
              <a:t>заборонялися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жорстко</a:t>
            </a:r>
            <a:r>
              <a:rPr lang="ru-RU" sz="2200" dirty="0" smtClean="0"/>
              <a:t> </a:t>
            </a:r>
            <a:r>
              <a:rPr lang="ru-RU" sz="2200" dirty="0" err="1" smtClean="0"/>
              <a:t>регулювалися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метою </a:t>
            </a:r>
            <a:r>
              <a:rPr lang="ru-RU" sz="2200" dirty="0" err="1" smtClean="0"/>
              <a:t>збереження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економічної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самостійності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країни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1026" name="Picture 2" descr="C:\Documents and Settings\Лизка\Рабочий стол\время-день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86256"/>
            <a:ext cx="2166926" cy="2166926"/>
          </a:xfrm>
          <a:prstGeom prst="rect">
            <a:avLst/>
          </a:prstGeom>
          <a:noFill/>
        </p:spPr>
      </p:pic>
      <p:pic>
        <p:nvPicPr>
          <p:cNvPr id="1028" name="Picture 4" descr="C:\Documents and Settings\Лизка\Рабочий стол\зроста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857628"/>
            <a:ext cx="2571747" cy="192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</TotalTime>
  <Words>500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Індія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Індія сьогодні</vt:lpstr>
      <vt:lpstr>Культура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dc:creator>Лизка</dc:creator>
  <cp:lastModifiedBy>Укрмова</cp:lastModifiedBy>
  <cp:revision>3</cp:revision>
  <dcterms:created xsi:type="dcterms:W3CDTF">2012-12-24T22:11:38Z</dcterms:created>
  <dcterms:modified xsi:type="dcterms:W3CDTF">2012-12-25T05:30:45Z</dcterms:modified>
</cp:coreProperties>
</file>